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85" r:id="rId5"/>
    <p:sldId id="318" r:id="rId6"/>
    <p:sldId id="325" r:id="rId7"/>
    <p:sldId id="333" r:id="rId8"/>
    <p:sldId id="321" r:id="rId9"/>
    <p:sldId id="324" r:id="rId10"/>
    <p:sldId id="337" r:id="rId11"/>
    <p:sldId id="328" r:id="rId12"/>
    <p:sldId id="331" r:id="rId13"/>
    <p:sldId id="338" r:id="rId14"/>
    <p:sldId id="340" r:id="rId15"/>
    <p:sldId id="323" r:id="rId16"/>
    <p:sldId id="341" r:id="rId17"/>
    <p:sldId id="329" r:id="rId18"/>
    <p:sldId id="342" r:id="rId19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6E2DAEB6-D4CD-4084-97B2-9EABBC473277}">
          <p14:sldIdLst>
            <p14:sldId id="285"/>
            <p14:sldId id="318"/>
            <p14:sldId id="325"/>
            <p14:sldId id="333"/>
            <p14:sldId id="321"/>
            <p14:sldId id="324"/>
            <p14:sldId id="337"/>
            <p14:sldId id="328"/>
          </p14:sldIdLst>
        </p14:section>
        <p14:section name="Sezione senza titolo" id="{2E79CF56-6380-4418-9540-B71F597CFA11}">
          <p14:sldIdLst>
            <p14:sldId id="331"/>
            <p14:sldId id="338"/>
            <p14:sldId id="340"/>
            <p14:sldId id="323"/>
            <p14:sldId id="341"/>
            <p14:sldId id="329"/>
            <p14:sldId id="342"/>
          </p14:sldIdLst>
        </p14:section>
      </p14:sectionLst>
    </p:ext>
    <p:ext uri="{EFAFB233-063F-42B5-8137-9DF3F51BA10A}">
      <p15:sldGuideLst xmlns:p15="http://schemas.microsoft.com/office/powerpoint/2012/main">
        <p15:guide id="1" pos="4128" userDrawn="1">
          <p15:clr>
            <a:srgbClr val="A4A3A4"/>
          </p15:clr>
        </p15:guide>
        <p15:guide id="2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BEB9AA"/>
    <a:srgbClr val="C0C9C2"/>
    <a:srgbClr val="AA9D92"/>
    <a:srgbClr val="F2F1EE"/>
    <a:srgbClr val="D8D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F490CC-99CA-43E4-A7D8-E73C7D760AAE}" v="7" dt="2025-04-26T23:12:14.1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3595" autoAdjust="0"/>
  </p:normalViewPr>
  <p:slideViewPr>
    <p:cSldViewPr snapToGrid="0">
      <p:cViewPr varScale="1">
        <p:scale>
          <a:sx n="59" d="100"/>
          <a:sy n="59" d="100"/>
        </p:scale>
        <p:origin x="965" y="53"/>
      </p:cViewPr>
      <p:guideLst>
        <p:guide pos="4128"/>
        <p:guide orient="horz" pos="960"/>
      </p:guideLst>
    </p:cSldViewPr>
  </p:slideViewPr>
  <p:outlineViewPr>
    <p:cViewPr>
      <p:scale>
        <a:sx n="33" d="100"/>
        <a:sy n="33" d="100"/>
      </p:scale>
      <p:origin x="0" y="-402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289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ni Iris Caterina (Grids IT LOM)" userId="c56275a9-4211-48d4-ac57-fbb5b4cd3b14" providerId="ADAL" clId="{94F490CC-99CA-43E4-A7D8-E73C7D760AAE}"/>
    <pc:docChg chg="undo custSel addSld delSld modSld sldOrd modSection">
      <pc:chgData name="Zani Iris Caterina (Grids IT LOM)" userId="c56275a9-4211-48d4-ac57-fbb5b4cd3b14" providerId="ADAL" clId="{94F490CC-99CA-43E4-A7D8-E73C7D760AAE}" dt="2025-04-26T23:12:52.662" v="193" actId="478"/>
      <pc:docMkLst>
        <pc:docMk/>
      </pc:docMkLst>
      <pc:sldChg chg="addSp modSp mod">
        <pc:chgData name="Zani Iris Caterina (Grids IT LOM)" userId="c56275a9-4211-48d4-ac57-fbb5b4cd3b14" providerId="ADAL" clId="{94F490CC-99CA-43E4-A7D8-E73C7D760AAE}" dt="2025-04-26T22:55:20.590" v="119" actId="1076"/>
        <pc:sldMkLst>
          <pc:docMk/>
          <pc:sldMk cId="1504764983" sldId="323"/>
        </pc:sldMkLst>
        <pc:spChg chg="mod">
          <ac:chgData name="Zani Iris Caterina (Grids IT LOM)" userId="c56275a9-4211-48d4-ac57-fbb5b4cd3b14" providerId="ADAL" clId="{94F490CC-99CA-43E4-A7D8-E73C7D760AAE}" dt="2025-04-26T22:55:12.330" v="114" actId="20577"/>
          <ac:spMkLst>
            <pc:docMk/>
            <pc:sldMk cId="1504764983" sldId="323"/>
            <ac:spMk id="6" creationId="{C9BF3139-5C29-8934-282B-8325EEB1CAD5}"/>
          </ac:spMkLst>
        </pc:spChg>
        <pc:picChg chg="add mod">
          <ac:chgData name="Zani Iris Caterina (Grids IT LOM)" userId="c56275a9-4211-48d4-ac57-fbb5b4cd3b14" providerId="ADAL" clId="{94F490CC-99CA-43E4-A7D8-E73C7D760AAE}" dt="2025-04-26T22:55:20.590" v="119" actId="1076"/>
          <ac:picMkLst>
            <pc:docMk/>
            <pc:sldMk cId="1504764983" sldId="323"/>
            <ac:picMk id="3" creationId="{C4BCBAB3-59E4-657E-02CF-7BC4A2C514DD}"/>
          </ac:picMkLst>
        </pc:picChg>
      </pc:sldChg>
      <pc:sldChg chg="addSp delSp modSp mod">
        <pc:chgData name="Zani Iris Caterina (Grids IT LOM)" userId="c56275a9-4211-48d4-ac57-fbb5b4cd3b14" providerId="ADAL" clId="{94F490CC-99CA-43E4-A7D8-E73C7D760AAE}" dt="2025-04-26T23:12:52.662" v="193" actId="478"/>
        <pc:sldMkLst>
          <pc:docMk/>
          <pc:sldMk cId="1332523682" sldId="329"/>
        </pc:sldMkLst>
        <pc:spChg chg="mod">
          <ac:chgData name="Zani Iris Caterina (Grids IT LOM)" userId="c56275a9-4211-48d4-ac57-fbb5b4cd3b14" providerId="ADAL" clId="{94F490CC-99CA-43E4-A7D8-E73C7D760AAE}" dt="2025-04-26T23:12:47.177" v="191" actId="6549"/>
          <ac:spMkLst>
            <pc:docMk/>
            <pc:sldMk cId="1332523682" sldId="329"/>
            <ac:spMk id="6" creationId="{6729ED38-E875-2D5D-0FE6-55D3E46060A4}"/>
          </ac:spMkLst>
        </pc:spChg>
        <pc:picChg chg="add mod">
          <ac:chgData name="Zani Iris Caterina (Grids IT LOM)" userId="c56275a9-4211-48d4-ac57-fbb5b4cd3b14" providerId="ADAL" clId="{94F490CC-99CA-43E4-A7D8-E73C7D760AAE}" dt="2025-04-26T23:12:50.453" v="192" actId="1076"/>
          <ac:picMkLst>
            <pc:docMk/>
            <pc:sldMk cId="1332523682" sldId="329"/>
            <ac:picMk id="3" creationId="{8E39C629-F985-46B6-3484-AA3188F97E2C}"/>
          </ac:picMkLst>
        </pc:picChg>
        <pc:picChg chg="add del mod">
          <ac:chgData name="Zani Iris Caterina (Grids IT LOM)" userId="c56275a9-4211-48d4-ac57-fbb5b4cd3b14" providerId="ADAL" clId="{94F490CC-99CA-43E4-A7D8-E73C7D760AAE}" dt="2025-04-26T23:12:52.662" v="193" actId="478"/>
          <ac:picMkLst>
            <pc:docMk/>
            <pc:sldMk cId="1332523682" sldId="329"/>
            <ac:picMk id="7" creationId="{80D6F66F-5B67-A622-4D71-60789625A6DD}"/>
          </ac:picMkLst>
        </pc:picChg>
      </pc:sldChg>
      <pc:sldChg chg="add del">
        <pc:chgData name="Zani Iris Caterina (Grids IT LOM)" userId="c56275a9-4211-48d4-ac57-fbb5b4cd3b14" providerId="ADAL" clId="{94F490CC-99CA-43E4-A7D8-E73C7D760AAE}" dt="2025-04-26T22:47:42.634" v="49" actId="2696"/>
        <pc:sldMkLst>
          <pc:docMk/>
          <pc:sldMk cId="645745570" sldId="339"/>
        </pc:sldMkLst>
      </pc:sldChg>
      <pc:sldChg chg="addSp modSp add mod ord">
        <pc:chgData name="Zani Iris Caterina (Grids IT LOM)" userId="c56275a9-4211-48d4-ac57-fbb5b4cd3b14" providerId="ADAL" clId="{94F490CC-99CA-43E4-A7D8-E73C7D760AAE}" dt="2025-04-26T22:56:04.377" v="133" actId="20577"/>
        <pc:sldMkLst>
          <pc:docMk/>
          <pc:sldMk cId="1984394697" sldId="340"/>
        </pc:sldMkLst>
        <pc:spChg chg="mod">
          <ac:chgData name="Zani Iris Caterina (Grids IT LOM)" userId="c56275a9-4211-48d4-ac57-fbb5b4cd3b14" providerId="ADAL" clId="{94F490CC-99CA-43E4-A7D8-E73C7D760AAE}" dt="2025-04-26T22:56:04.377" v="133" actId="20577"/>
          <ac:spMkLst>
            <pc:docMk/>
            <pc:sldMk cId="1984394697" sldId="340"/>
            <ac:spMk id="6" creationId="{7A36B22B-B737-F332-BE08-68DFE279B301}"/>
          </ac:spMkLst>
        </pc:spChg>
        <pc:picChg chg="add mod">
          <ac:chgData name="Zani Iris Caterina (Grids IT LOM)" userId="c56275a9-4211-48d4-ac57-fbb5b4cd3b14" providerId="ADAL" clId="{94F490CC-99CA-43E4-A7D8-E73C7D760AAE}" dt="2025-04-26T22:55:58.599" v="131" actId="1076"/>
          <ac:picMkLst>
            <pc:docMk/>
            <pc:sldMk cId="1984394697" sldId="340"/>
            <ac:picMk id="3" creationId="{B67E28E2-C220-70AA-DD77-35F8246314AB}"/>
          </ac:picMkLst>
        </pc:picChg>
      </pc:sldChg>
      <pc:sldChg chg="addSp modSp add mod">
        <pc:chgData name="Zani Iris Caterina (Grids IT LOM)" userId="c56275a9-4211-48d4-ac57-fbb5b4cd3b14" providerId="ADAL" clId="{94F490CC-99CA-43E4-A7D8-E73C7D760AAE}" dt="2025-04-26T22:56:25.097" v="140" actId="1076"/>
        <pc:sldMkLst>
          <pc:docMk/>
          <pc:sldMk cId="2417354643" sldId="341"/>
        </pc:sldMkLst>
        <pc:spChg chg="mod">
          <ac:chgData name="Zani Iris Caterina (Grids IT LOM)" userId="c56275a9-4211-48d4-ac57-fbb5b4cd3b14" providerId="ADAL" clId="{94F490CC-99CA-43E4-A7D8-E73C7D760AAE}" dt="2025-04-26T22:44:09.786" v="21" actId="948"/>
          <ac:spMkLst>
            <pc:docMk/>
            <pc:sldMk cId="2417354643" sldId="341"/>
            <ac:spMk id="6" creationId="{65C23906-698E-0565-91F3-F8C12E9DBFF1}"/>
          </ac:spMkLst>
        </pc:spChg>
        <pc:picChg chg="add mod">
          <ac:chgData name="Zani Iris Caterina (Grids IT LOM)" userId="c56275a9-4211-48d4-ac57-fbb5b4cd3b14" providerId="ADAL" clId="{94F490CC-99CA-43E4-A7D8-E73C7D760AAE}" dt="2025-04-26T22:56:25.097" v="140" actId="1076"/>
          <ac:picMkLst>
            <pc:docMk/>
            <pc:sldMk cId="2417354643" sldId="341"/>
            <ac:picMk id="3" creationId="{A82157B8-D636-71CB-F8AD-17E564464338}"/>
          </ac:picMkLst>
        </pc:picChg>
      </pc:sldChg>
      <pc:sldChg chg="addSp delSp modSp add mod">
        <pc:chgData name="Zani Iris Caterina (Grids IT LOM)" userId="c56275a9-4211-48d4-ac57-fbb5b4cd3b14" providerId="ADAL" clId="{94F490CC-99CA-43E4-A7D8-E73C7D760AAE}" dt="2025-04-26T23:12:39.337" v="190" actId="14100"/>
        <pc:sldMkLst>
          <pc:docMk/>
          <pc:sldMk cId="3407739557" sldId="342"/>
        </pc:sldMkLst>
        <pc:spChg chg="mod">
          <ac:chgData name="Zani Iris Caterina (Grids IT LOM)" userId="c56275a9-4211-48d4-ac57-fbb5b4cd3b14" providerId="ADAL" clId="{94F490CC-99CA-43E4-A7D8-E73C7D760AAE}" dt="2025-04-26T23:11:49.305" v="182" actId="6549"/>
          <ac:spMkLst>
            <pc:docMk/>
            <pc:sldMk cId="3407739557" sldId="342"/>
            <ac:spMk id="6" creationId="{2724461A-9B10-78D0-AF1B-7C4FFEC90314}"/>
          </ac:spMkLst>
        </pc:spChg>
        <pc:picChg chg="del mod">
          <ac:chgData name="Zani Iris Caterina (Grids IT LOM)" userId="c56275a9-4211-48d4-ac57-fbb5b4cd3b14" providerId="ADAL" clId="{94F490CC-99CA-43E4-A7D8-E73C7D760AAE}" dt="2025-04-26T23:11:45.026" v="180" actId="478"/>
          <ac:picMkLst>
            <pc:docMk/>
            <pc:sldMk cId="3407739557" sldId="342"/>
            <ac:picMk id="3" creationId="{E49C1CBB-C292-CE16-5606-80B9D8CEC026}"/>
          </ac:picMkLst>
        </pc:picChg>
        <pc:picChg chg="add mod">
          <ac:chgData name="Zani Iris Caterina (Grids IT LOM)" userId="c56275a9-4211-48d4-ac57-fbb5b4cd3b14" providerId="ADAL" clId="{94F490CC-99CA-43E4-A7D8-E73C7D760AAE}" dt="2025-04-26T23:12:39.337" v="190" actId="14100"/>
          <ac:picMkLst>
            <pc:docMk/>
            <pc:sldMk cId="3407739557" sldId="342"/>
            <ac:picMk id="5" creationId="{C801E77B-963A-8810-42D6-E49D5EE45F9E}"/>
          </ac:picMkLst>
        </pc:picChg>
        <pc:picChg chg="del">
          <ac:chgData name="Zani Iris Caterina (Grids IT LOM)" userId="c56275a9-4211-48d4-ac57-fbb5b4cd3b14" providerId="ADAL" clId="{94F490CC-99CA-43E4-A7D8-E73C7D760AAE}" dt="2025-04-26T23:11:30.796" v="177" actId="21"/>
          <ac:picMkLst>
            <pc:docMk/>
            <pc:sldMk cId="3407739557" sldId="342"/>
            <ac:picMk id="7" creationId="{2CAAC076-EF55-0570-FCD7-E1483FC5376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56E6020-4209-49A3-9DC4-18264096E7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7797462-F1DD-4E64-BC14-F17A0F34B5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BF24152-2F63-43EF-8F9C-784248866CBA}" type="datetime1">
              <a:rPr lang="it-IT" smtClean="0"/>
              <a:t>27/04/2025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075F0E3-AC70-4B5A-BCEB-9E3C021C86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48F68B5-925F-4468-95B3-EA77C29C34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8A06BE-7519-4B21-9E1D-AE6D6E69C3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73830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9B96A-F44D-426E-B575-8CD33585B43E}" type="datetime1">
              <a:rPr lang="it-IT" smtClean="0"/>
              <a:pPr/>
              <a:t>27/04/2025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A9B2C62-FE30-453D-946B-754E9E42C845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9223263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2753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0E911-4129-172C-19A4-1460D7A1C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60028F6-7628-A94F-A93E-A839FE1F26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6769EA6-17F5-4BBA-D442-D6F0FDF89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611AD04-7DC4-12D3-362C-6E0BD220F8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1687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198C6-7463-C212-889A-DA8047651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83E8C1E-5316-BF6C-9D1D-62BD33427D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DC0F74C-DAB8-7A26-91F6-3596BEBA69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1120C8C-745A-9BD8-573A-0F868E436B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8137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D69A1-CF49-FBD2-9D66-EF812165D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405CD31-E801-C378-3CF3-68E787D686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32310EE-FDBB-08C2-60E1-2C583B5AD3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CA7422F-0F61-D541-A73F-2645015BF8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5198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41A0A-BA62-A50F-9E9C-8B238B89F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A4354FA-EF6E-8384-CFE5-75F7FA1201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384A094-6F74-0080-CB17-BAB215410A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A5332DC-C5CA-279A-752E-FCA7E09B9D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935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C2D75-A722-CFFB-0FB4-2B533F59B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47FD561-F9D4-2831-915D-0A47BEDEBF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24174D4-9A00-43D1-782B-F0B1FC7FBD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ECE6EA0-B133-8C73-B92E-4E31F65B9C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6158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382FA-06B1-78D9-D3A3-35BD34BC8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977395B-2613-90BC-1A0D-6693E12EA0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4550D33-EC16-F91E-885A-4984E6FABE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78F7BE-3576-A083-6576-4A637DD11D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7956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E8A0F-9B76-9786-B522-A6E208DB2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40BF26F-8E81-6D63-C692-62AC50F27E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1C608B2-3550-0320-989A-7DFE923996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94AF0A6-5A53-B510-C887-E1551D9604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7589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1BB39-49D2-4BDC-B06A-5167BE846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5135D90-E5A0-641A-5BA6-5666551174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2296048-A6B4-8096-2252-F45E8B3C87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4D394BF-C842-1A9B-1D01-971134AC1F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6969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BA4B9-51C1-963E-1D36-3851E0C63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7ED1D18-BCDC-EA4D-CE91-2D65651FC2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9519EA2-DD71-4F6B-3FAE-480E1E11F7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5E7C4F4-80E9-AC8E-0D3B-5EC250C2C1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6285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10693-872F-6F85-95F9-4A8B62591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D641F5E-1E51-37EC-5B57-1F248DE89D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CAC2257-6A37-7AA1-FB53-11687B9939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C0FEAC-053C-8470-D1FD-006FBF7C02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071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37D4E-C2F8-80B3-E64F-F57EC23BC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0BDBD63-0BE4-B727-CD3D-524F7E12F3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4EBCFF6-6A45-6BC0-A341-08C71CAA81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6E63853-DD15-3743-BBB0-B5116027CB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9551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6E939-6158-E793-BDD3-A0B73F503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9BFB94B-CDA2-4A43-A1F4-5886EEDAA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FDA77E3-C983-1BA0-D626-3A0BAD9FA3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6622BE3-5AA9-1D3C-4338-ABA31025B8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0675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9DA5F-3EA7-D434-20B8-77C477F64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25B4DCB-624B-C339-0774-32A3FC4A73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1B85013-266A-8470-B284-449AFD75FE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2C17B1A-EEEC-989A-520E-454330B39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202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09D0A-81CF-D0D4-1DE8-6EE59D79B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484ACC1-F863-4000-DAD6-5C39293690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2A09136-15AF-8B5E-097B-9930BB6A32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C3A37A7-93B3-C8E3-83D1-4A251256C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760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21">
            <a:extLst>
              <a:ext uri="{FF2B5EF4-FFF2-40B4-BE49-F238E27FC236}">
                <a16:creationId xmlns:a16="http://schemas.microsoft.com/office/drawing/2014/main" id="{F2964EA8-200F-47C5-90C2-1DBA3D6D7C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8700" y="5078187"/>
            <a:ext cx="3222058" cy="964620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3" name="Segnaposto immagine 19">
            <a:extLst>
              <a:ext uri="{FF2B5EF4-FFF2-40B4-BE49-F238E27FC236}">
                <a16:creationId xmlns:a16="http://schemas.microsoft.com/office/drawing/2014/main" id="{7878E298-5074-4E51-993E-34931A897F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1413" y="0"/>
            <a:ext cx="4941887" cy="5726113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42D26D0E-18C6-4DB1-B3A5-75E29BD65B17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noFill/>
          <a:ln w="15875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3989B90B-5C3C-4760-9360-5AE10BF87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13" y="876299"/>
            <a:ext cx="5181486" cy="224244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90000"/>
              </a:lnSpc>
              <a:defRPr lang="en-US" sz="720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ts val="65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nna contenuto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immagine 16">
            <a:extLst>
              <a:ext uri="{FF2B5EF4-FFF2-40B4-BE49-F238E27FC236}">
                <a16:creationId xmlns:a16="http://schemas.microsoft.com/office/drawing/2014/main" id="{0337C3D7-7DDB-42A8-901A-EC153DD274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0"/>
            <a:ext cx="4953000" cy="3302000"/>
          </a:xfrm>
        </p:spPr>
        <p:txBody>
          <a:bodyPr rtlCol="0"/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27B95226-A076-4D55-B408-1389A2F8C7A0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1028700" y="3556002"/>
            <a:ext cx="3108960" cy="2286000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0" i="0" u="none" strike="noStrike" kern="1200" cap="none" spc="0" normalizeH="0" noProof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Inserire il testo</a:t>
            </a:r>
            <a:endParaRPr lang="it-IT" sz="140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rtl="0"/>
            <a:endParaRPr lang="it-IT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86673F10-179D-4539-AA33-AE34EC0457EF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4541520" y="3556001"/>
            <a:ext cx="3108960" cy="2285999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0" i="0" u="none" strike="noStrike" kern="1200" cap="none" spc="0" normalizeH="0" noProof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Inserire il testo</a:t>
            </a:r>
            <a:endParaRPr lang="it-IT" sz="140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rtl="0"/>
            <a:endParaRPr lang="it-IT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EB6CFC30-1A59-4D28-9E30-0FF7D632C6A2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8054340" y="3556001"/>
            <a:ext cx="3108960" cy="2285999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0" i="0" u="none" strike="noStrike" kern="1200" cap="none" spc="0" normalizeH="0" noProof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Inserire il testo</a:t>
            </a:r>
            <a:endParaRPr lang="it-IT" sz="140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rtl="0"/>
            <a:endParaRPr lang="it-IT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24" name="Segnaposto data 3">
            <a:extLst>
              <a:ext uri="{FF2B5EF4-FFF2-40B4-BE49-F238E27FC236}">
                <a16:creationId xmlns:a16="http://schemas.microsoft.com/office/drawing/2014/main" id="{C4F3CC75-F9FA-4F77-9DD5-7E6C0F5C98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7AB66EE-B603-4F3F-9E02-5DF0A106B802}" type="datetime1">
              <a:rPr lang="it-IT" smtClean="0"/>
              <a:t>27/04/2025</a:t>
            </a:fld>
            <a:endParaRPr lang="it-IT" dirty="0"/>
          </a:p>
        </p:txBody>
      </p:sp>
      <p:sp>
        <p:nvSpPr>
          <p:cNvPr id="25" name="Segnaposto numero diapositiva 5">
            <a:extLst>
              <a:ext uri="{FF2B5EF4-FFF2-40B4-BE49-F238E27FC236}">
                <a16:creationId xmlns:a16="http://schemas.microsoft.com/office/drawing/2014/main" id="{93B5B65C-5DE0-4F81-8115-758CDB591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EF4A2ACE-2D85-4F78-818F-BBA6F6F0C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30" y="539225"/>
            <a:ext cx="3924300" cy="243438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7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it-IT"/>
              <a:t>Fare clic per inserire il titolo</a:t>
            </a:r>
            <a:endParaRPr lang="it-IT" dirty="0"/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4DCD8D3-DF79-446E-9961-5797EE888B4C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epilog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data 3">
            <a:extLst>
              <a:ext uri="{FF2B5EF4-FFF2-40B4-BE49-F238E27FC236}">
                <a16:creationId xmlns:a16="http://schemas.microsoft.com/office/drawing/2014/main" id="{FCB4EDDC-C544-421C-905C-A4D40D98A5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3EF5D32-A709-45E7-9F57-20824546CDCE}" type="datetime1">
              <a:rPr lang="it-IT" noProof="0" smtClean="0"/>
              <a:t>27/04/2025</a:t>
            </a:fld>
            <a:endParaRPr lang="it-IT" noProof="0"/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D9CBFDBF-2D2B-469A-9B2F-72F90474FB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1BA55D6-2810-4163-9D43-FEDA674E2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829" y="573503"/>
            <a:ext cx="10156826" cy="1369591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it-IT" noProof="0"/>
              <a:t>Fare clic per inserire il titolo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C9E87E0B-D644-4037-B322-715C648BAD3B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419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t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15">
            <a:extLst>
              <a:ext uri="{FF2B5EF4-FFF2-40B4-BE49-F238E27FC236}">
                <a16:creationId xmlns:a16="http://schemas.microsoft.com/office/drawing/2014/main" id="{940246AD-CE4F-4FD8-BCF6-5BA9ED62AC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0300" y="3543302"/>
            <a:ext cx="4953000" cy="2849562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0" name="Segnaposto immagine 13">
            <a:extLst>
              <a:ext uri="{FF2B5EF4-FFF2-40B4-BE49-F238E27FC236}">
                <a16:creationId xmlns:a16="http://schemas.microsoft.com/office/drawing/2014/main" id="{F8ECBB79-D5D3-4ECE-99F9-1B6834629E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465138"/>
            <a:ext cx="4953000" cy="2849562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1" name="Segnaposto testo 22">
            <a:extLst>
              <a:ext uri="{FF2B5EF4-FFF2-40B4-BE49-F238E27FC236}">
                <a16:creationId xmlns:a16="http://schemas.microsoft.com/office/drawing/2014/main" id="{C667C6DE-A3D4-4738-B7FC-43FB39FD7A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17" y="517972"/>
            <a:ext cx="2956560" cy="1333500"/>
          </a:xfrm>
        </p:spPr>
        <p:txBody>
          <a:bodyPr rtlCol="0"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01</a:t>
            </a:r>
          </a:p>
        </p:txBody>
      </p:sp>
      <p:sp>
        <p:nvSpPr>
          <p:cNvPr id="12" name="Segnaposto testo 18">
            <a:extLst>
              <a:ext uri="{FF2B5EF4-FFF2-40B4-BE49-F238E27FC236}">
                <a16:creationId xmlns:a16="http://schemas.microsoft.com/office/drawing/2014/main" id="{12C18C04-19C8-4ECC-83E8-6E65128CEF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0130" y="2009776"/>
            <a:ext cx="3924300" cy="2849562"/>
          </a:xfrm>
        </p:spPr>
        <p:txBody>
          <a:bodyPr rtlCol="0">
            <a:normAutofit/>
          </a:bodyPr>
          <a:lstStyle>
            <a:lvl1pPr marL="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4D14E5D8-EB42-4C87-B4AE-4746909A2D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9813" y="5067300"/>
            <a:ext cx="3913187" cy="1319213"/>
          </a:xfrm>
        </p:spPr>
        <p:txBody>
          <a:bodyPr rtlCol="0">
            <a:normAutofit/>
          </a:bodyPr>
          <a:lstStyle>
            <a:lvl1pPr>
              <a:defRPr lang="en-US" sz="16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it-IT" noProof="0"/>
              <a:t>Fare clic per modificare lo stile del titolo</a:t>
            </a:r>
          </a:p>
        </p:txBody>
      </p:sp>
      <p:sp>
        <p:nvSpPr>
          <p:cNvPr id="20" name="Segnaposto data 3">
            <a:extLst>
              <a:ext uri="{FF2B5EF4-FFF2-40B4-BE49-F238E27FC236}">
                <a16:creationId xmlns:a16="http://schemas.microsoft.com/office/drawing/2014/main" id="{0649945F-7BBD-4042-AA34-709CE3402E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9E5FDC8-44E9-434A-84AE-F5ABF066F0BA}" type="datetime1">
              <a:rPr lang="it-IT" noProof="0" smtClean="0"/>
              <a:t>27/04/2025</a:t>
            </a:fld>
            <a:endParaRPr lang="it-IT" noProof="0"/>
          </a:p>
        </p:txBody>
      </p: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51936C4A-DE5F-4BFE-AED0-47E48CD4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F981B703-4F1F-41A6-AD71-3FFB2820F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0130" y="465136"/>
            <a:ext cx="3935647" cy="13406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it-IT" noProof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ine del giorn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gnaposto testo 27">
            <a:extLst>
              <a:ext uri="{FF2B5EF4-FFF2-40B4-BE49-F238E27FC236}">
                <a16:creationId xmlns:a16="http://schemas.microsoft.com/office/drawing/2014/main" id="{661D25CF-5413-4949-A54A-8716608406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58050" y="2000250"/>
            <a:ext cx="4667250" cy="3398837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35" name="Segnaposto data 3">
            <a:extLst>
              <a:ext uri="{FF2B5EF4-FFF2-40B4-BE49-F238E27FC236}">
                <a16:creationId xmlns:a16="http://schemas.microsoft.com/office/drawing/2014/main" id="{224E3A4F-8479-4D38-A6D4-85F0883F3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405EE02-3BC5-4B8B-9844-22D69AD91207}" type="datetime1">
              <a:rPr lang="it-IT" noProof="0" smtClean="0"/>
              <a:t>27/04/2025</a:t>
            </a:fld>
            <a:endParaRPr lang="it-IT" noProof="0"/>
          </a:p>
        </p:txBody>
      </p:sp>
      <p:sp>
        <p:nvSpPr>
          <p:cNvPr id="36" name="Segnaposto numero diapositiva 5">
            <a:extLst>
              <a:ext uri="{FF2B5EF4-FFF2-40B4-BE49-F238E27FC236}">
                <a16:creationId xmlns:a16="http://schemas.microsoft.com/office/drawing/2014/main" id="{D5A5341A-4863-40E8-8B9A-FB4E71925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AD2FED0-CD95-48B0-B54A-1F64F952C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13" y="876299"/>
            <a:ext cx="5181486" cy="224244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ts val="65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it-IT" noProof="0"/>
              <a:t>Fare clic per modificare lo stile del titolo dello schema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68EF5E91-A275-4181-9C62-BC0773AD0512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271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zio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immagine 15">
            <a:extLst>
              <a:ext uri="{FF2B5EF4-FFF2-40B4-BE49-F238E27FC236}">
                <a16:creationId xmlns:a16="http://schemas.microsoft.com/office/drawing/2014/main" id="{423630CA-0A51-4B04-A57B-9E412A8FCD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47137" y="3862387"/>
            <a:ext cx="2316163" cy="2538413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6" name="Segnaposto immagine 15">
            <a:extLst>
              <a:ext uri="{FF2B5EF4-FFF2-40B4-BE49-F238E27FC236}">
                <a16:creationId xmlns:a16="http://schemas.microsoft.com/office/drawing/2014/main" id="{3C994AE8-9E30-418E-8361-5D851AFA42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0300" y="3854450"/>
            <a:ext cx="2316163" cy="2538413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4" name="Segnaposto immagine 13">
            <a:extLst>
              <a:ext uri="{FF2B5EF4-FFF2-40B4-BE49-F238E27FC236}">
                <a16:creationId xmlns:a16="http://schemas.microsoft.com/office/drawing/2014/main" id="{3D4E5783-2917-458E-BE61-F3D5AAA8F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465138"/>
            <a:ext cx="4953000" cy="3090862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3" name="Segnaposto testo 22">
            <a:extLst>
              <a:ext uri="{FF2B5EF4-FFF2-40B4-BE49-F238E27FC236}">
                <a16:creationId xmlns:a16="http://schemas.microsoft.com/office/drawing/2014/main" id="{B1D734B5-5F1C-4E34-81FF-AD75105E8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17" y="517972"/>
            <a:ext cx="2956560" cy="1333500"/>
          </a:xfrm>
        </p:spPr>
        <p:txBody>
          <a:bodyPr rtlCol="0"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01</a:t>
            </a:r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65757DE8-43D6-4A47-ABC9-B39EC8016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0130" y="2009775"/>
            <a:ext cx="3924300" cy="4391025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30" name="Segnaposto data 3">
            <a:extLst>
              <a:ext uri="{FF2B5EF4-FFF2-40B4-BE49-F238E27FC236}">
                <a16:creationId xmlns:a16="http://schemas.microsoft.com/office/drawing/2014/main" id="{984C97B0-0D42-4831-9ABD-390370C0F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94D676B-795F-492A-AA45-782470DB9602}" type="datetime1">
              <a:rPr lang="it-IT" noProof="0" smtClean="0"/>
              <a:t>27/04/2025</a:t>
            </a:fld>
            <a:endParaRPr lang="it-IT" noProof="0"/>
          </a:p>
        </p:txBody>
      </p:sp>
      <p:sp>
        <p:nvSpPr>
          <p:cNvPr id="31" name="Segnaposto numero diapositiva 5">
            <a:extLst>
              <a:ext uri="{FF2B5EF4-FFF2-40B4-BE49-F238E27FC236}">
                <a16:creationId xmlns:a16="http://schemas.microsoft.com/office/drawing/2014/main" id="{CE8438DF-723C-49AB-AD18-1C40F107F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032FDE8-62A6-4290-88E6-2795313DE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465137"/>
            <a:ext cx="3935647" cy="13406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it-IT" noProof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ruzione di sezio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BC85317C-3A2D-483F-B913-714129E19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3045" y="2426610"/>
            <a:ext cx="2378075" cy="1111250"/>
          </a:xfrm>
        </p:spPr>
        <p:txBody>
          <a:bodyPr rtlCol="0">
            <a:noAutofit/>
          </a:bodyPr>
          <a:lstStyle>
            <a:lvl1pPr marL="0" indent="0">
              <a:lnSpc>
                <a:spcPct val="90000"/>
              </a:lnSpc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02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45DFEC7-1EEC-4FF2-868A-9799EA69F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155" y="2714986"/>
            <a:ext cx="6674802" cy="6553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 ed elemento grafic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data 3">
            <a:extLst>
              <a:ext uri="{FF2B5EF4-FFF2-40B4-BE49-F238E27FC236}">
                <a16:creationId xmlns:a16="http://schemas.microsoft.com/office/drawing/2014/main" id="{6E394D08-059F-42CF-AB8C-ED21F3BFB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F32128A-6596-4E73-90DA-E47507EA35D5}" type="datetime1">
              <a:rPr lang="it-IT" noProof="0" smtClean="0"/>
              <a:t>27/04/2025</a:t>
            </a:fld>
            <a:endParaRPr lang="it-IT" noProof="0"/>
          </a:p>
        </p:txBody>
      </p:sp>
      <p:sp>
        <p:nvSpPr>
          <p:cNvPr id="15" name="Segnaposto numero diapositiva 5">
            <a:extLst>
              <a:ext uri="{FF2B5EF4-FFF2-40B4-BE49-F238E27FC236}">
                <a16:creationId xmlns:a16="http://schemas.microsoft.com/office/drawing/2014/main" id="{BDF7B388-741A-4181-9A9E-D8FA8EC49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zio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data 3">
            <a:extLst>
              <a:ext uri="{FF2B5EF4-FFF2-40B4-BE49-F238E27FC236}">
                <a16:creationId xmlns:a16="http://schemas.microsoft.com/office/drawing/2014/main" id="{6E394D08-059F-42CF-AB8C-ED21F3BFB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35F56DF-7697-4246-92AF-2B0E634792B5}" type="datetime1">
              <a:rPr lang="it-IT" noProof="0" smtClean="0"/>
              <a:t>27/04/2025</a:t>
            </a:fld>
            <a:endParaRPr lang="it-IT" noProof="0"/>
          </a:p>
        </p:txBody>
      </p:sp>
      <p:sp>
        <p:nvSpPr>
          <p:cNvPr id="15" name="Segnaposto numero diapositiva 5">
            <a:extLst>
              <a:ext uri="{FF2B5EF4-FFF2-40B4-BE49-F238E27FC236}">
                <a16:creationId xmlns:a16="http://schemas.microsoft.com/office/drawing/2014/main" id="{BDF7B388-741A-4181-9A9E-D8FA8EC49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2364FFEF-B933-46C6-A918-A80C987DB7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2147" y="0"/>
            <a:ext cx="3938588" cy="64008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pic>
        <p:nvPicPr>
          <p:cNvPr id="4" name="Immagine 3" hidden="1">
            <a:extLst>
              <a:ext uri="{FF2B5EF4-FFF2-40B4-BE49-F238E27FC236}">
                <a16:creationId xmlns:a16="http://schemas.microsoft.com/office/drawing/2014/main" id="{59E5EAF8-68C2-4910-8F66-D9320B957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7967" y="2105933"/>
            <a:ext cx="5297883" cy="1024217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E3BE48E1-D3BE-4B52-B2EC-13A514CB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966" y="2105933"/>
            <a:ext cx="5297883" cy="2237467"/>
          </a:xfrm>
        </p:spPr>
        <p:txBody>
          <a:bodyPr rtlCol="0" anchor="t">
            <a:normAutofit/>
          </a:bodyPr>
          <a:lstStyle>
            <a:lvl1pPr>
              <a:lnSpc>
                <a:spcPct val="150000"/>
              </a:lnSpc>
              <a:spcBef>
                <a:spcPts val="1000"/>
              </a:spcBef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16745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nza tempora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data 3">
            <a:extLst>
              <a:ext uri="{FF2B5EF4-FFF2-40B4-BE49-F238E27FC236}">
                <a16:creationId xmlns:a16="http://schemas.microsoft.com/office/drawing/2014/main" id="{50815B22-13FE-47CD-9F79-73704A278B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2F7F6F2-DA5F-4C62-81EA-7B81E92DF2D1}" type="datetime1">
              <a:rPr lang="it-IT" noProof="0" smtClean="0"/>
              <a:t>27/04/2025</a:t>
            </a:fld>
            <a:endParaRPr lang="it-IT" noProof="0"/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D7669539-CB64-44F5-999D-7B9E61F8A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2BA076-F3B9-47CB-80C2-BE29F157D04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4075" y="1625600"/>
            <a:ext cx="10499725" cy="4860925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E909627E-FE70-43A1-B0CB-4D4F6C32C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074" y="122239"/>
            <a:ext cx="10499725" cy="1355724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lvl="0"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egnaposto testo 22">
            <a:extLst>
              <a:ext uri="{FF2B5EF4-FFF2-40B4-BE49-F238E27FC236}">
                <a16:creationId xmlns:a16="http://schemas.microsoft.com/office/drawing/2014/main" id="{41BF345D-81AF-4851-83A1-6233984890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917" y="517972"/>
            <a:ext cx="3108960" cy="1333500"/>
          </a:xfrm>
        </p:spPr>
        <p:txBody>
          <a:bodyPr rtlCol="0"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it-IT" noProof="0"/>
              <a:t>01</a:t>
            </a:r>
          </a:p>
        </p:txBody>
      </p:sp>
      <p:sp>
        <p:nvSpPr>
          <p:cNvPr id="21" name="Segnaposto immagine 20">
            <a:extLst>
              <a:ext uri="{FF2B5EF4-FFF2-40B4-BE49-F238E27FC236}">
                <a16:creationId xmlns:a16="http://schemas.microsoft.com/office/drawing/2014/main" id="{EC4F3A57-45ED-498D-858C-3EE63DF129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6601" y="3552677"/>
            <a:ext cx="1874874" cy="2848123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2" name="Segnaposto immagine 20">
            <a:extLst>
              <a:ext uri="{FF2B5EF4-FFF2-40B4-BE49-F238E27FC236}">
                <a16:creationId xmlns:a16="http://schemas.microsoft.com/office/drawing/2014/main" id="{1AC5BB09-E3BA-4948-93B3-EDCAAB8031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01197" y="3552677"/>
            <a:ext cx="1874874" cy="2848123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3" name="Segnaposto immagine 20">
            <a:extLst>
              <a:ext uri="{FF2B5EF4-FFF2-40B4-BE49-F238E27FC236}">
                <a16:creationId xmlns:a16="http://schemas.microsoft.com/office/drawing/2014/main" id="{BF83C6B7-5484-4586-8830-098BDCD9C9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66324" y="3552677"/>
            <a:ext cx="1874874" cy="2848123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4" name="Segnaposto immagine 20">
            <a:extLst>
              <a:ext uri="{FF2B5EF4-FFF2-40B4-BE49-F238E27FC236}">
                <a16:creationId xmlns:a16="http://schemas.microsoft.com/office/drawing/2014/main" id="{0C5663B1-EED6-4D80-A7C2-19E1366387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9069" y="3552677"/>
            <a:ext cx="1874874" cy="2848123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5" name="Segnaposto immagine 20">
            <a:extLst>
              <a:ext uri="{FF2B5EF4-FFF2-40B4-BE49-F238E27FC236}">
                <a16:creationId xmlns:a16="http://schemas.microsoft.com/office/drawing/2014/main" id="{D21E7B61-407B-40A7-9AF6-0D7E7106BC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96046" y="3552677"/>
            <a:ext cx="1874874" cy="2848123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0" name="Segnaposto data 3">
            <a:extLst>
              <a:ext uri="{FF2B5EF4-FFF2-40B4-BE49-F238E27FC236}">
                <a16:creationId xmlns:a16="http://schemas.microsoft.com/office/drawing/2014/main" id="{415C3ACC-5A8A-46E6-BA0D-90ADD27E2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03B2BE2-A242-4DCA-875F-0065BBFE90E6}" type="datetime1">
              <a:rPr lang="it-IT" noProof="0" smtClean="0"/>
              <a:t>27/04/2025</a:t>
            </a:fld>
            <a:endParaRPr lang="it-IT" noProof="0"/>
          </a:p>
        </p:txBody>
      </p:sp>
      <p:sp>
        <p:nvSpPr>
          <p:cNvPr id="31" name="Segnaposto numero diapositiva 5">
            <a:extLst>
              <a:ext uri="{FF2B5EF4-FFF2-40B4-BE49-F238E27FC236}">
                <a16:creationId xmlns:a16="http://schemas.microsoft.com/office/drawing/2014/main" id="{0D00A5C2-DCEE-4CB3-9307-61EB88B1D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3E8CB70-B054-4294-AD29-EE7A75C7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651507"/>
            <a:ext cx="8991563" cy="100583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it-IT" noProof="0"/>
              <a:t>Fare clic per modificare lo stile del titolo dello schema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8E0D608-4E7A-4014-9F62-CB43A0C83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6638" y="2717800"/>
            <a:ext cx="1866900" cy="7112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it-IT" noProof="0"/>
              <a:t>Nome</a:t>
            </a:r>
          </a:p>
          <a:p>
            <a:pPr lvl="0" rtl="0"/>
            <a:r>
              <a:rPr lang="it-IT" noProof="0"/>
              <a:t>Titolo</a:t>
            </a:r>
          </a:p>
        </p:txBody>
      </p:sp>
      <p:sp>
        <p:nvSpPr>
          <p:cNvPr id="26" name="Segnaposto testo 3">
            <a:extLst>
              <a:ext uri="{FF2B5EF4-FFF2-40B4-BE49-F238E27FC236}">
                <a16:creationId xmlns:a16="http://schemas.microsoft.com/office/drawing/2014/main" id="{9C3A63B0-4EEA-45BC-A016-5FDA0969EA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86100" y="2718405"/>
            <a:ext cx="1866900" cy="7112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it-IT" noProof="0"/>
              <a:t>Nome</a:t>
            </a:r>
          </a:p>
          <a:p>
            <a:pPr lvl="0" rtl="0"/>
            <a:r>
              <a:rPr lang="it-IT" noProof="0"/>
              <a:t>Titolo</a:t>
            </a:r>
          </a:p>
        </p:txBody>
      </p:sp>
      <p:sp>
        <p:nvSpPr>
          <p:cNvPr id="27" name="Segnaposto testo 3">
            <a:extLst>
              <a:ext uri="{FF2B5EF4-FFF2-40B4-BE49-F238E27FC236}">
                <a16:creationId xmlns:a16="http://schemas.microsoft.com/office/drawing/2014/main" id="{7080679B-5220-4478-B631-7112F870B7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0" y="2718405"/>
            <a:ext cx="1866900" cy="7112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it-IT" noProof="0"/>
              <a:t>Nome</a:t>
            </a:r>
          </a:p>
          <a:p>
            <a:pPr lvl="0" rtl="0"/>
            <a:r>
              <a:rPr lang="it-IT" noProof="0"/>
              <a:t>Titolo</a:t>
            </a:r>
          </a:p>
        </p:txBody>
      </p:sp>
      <p:sp>
        <p:nvSpPr>
          <p:cNvPr id="28" name="Segnaposto testo 3">
            <a:extLst>
              <a:ext uri="{FF2B5EF4-FFF2-40B4-BE49-F238E27FC236}">
                <a16:creationId xmlns:a16="http://schemas.microsoft.com/office/drawing/2014/main" id="{9E4F61A3-2797-46FB-ACA7-0443E3BBDD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9070" y="2718405"/>
            <a:ext cx="1866900" cy="7112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it-IT" noProof="0"/>
              <a:t>Nome</a:t>
            </a:r>
          </a:p>
          <a:p>
            <a:pPr lvl="0" rtl="0"/>
            <a:r>
              <a:rPr lang="it-IT" noProof="0"/>
              <a:t>Titolo</a:t>
            </a:r>
          </a:p>
        </p:txBody>
      </p:sp>
      <p:sp>
        <p:nvSpPr>
          <p:cNvPr id="29" name="Segnaposto testo 3">
            <a:extLst>
              <a:ext uri="{FF2B5EF4-FFF2-40B4-BE49-F238E27FC236}">
                <a16:creationId xmlns:a16="http://schemas.microsoft.com/office/drawing/2014/main" id="{14ED733B-1DE9-4FDC-BD5F-2BE3BB07C9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4020" y="2718405"/>
            <a:ext cx="1866900" cy="7112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it-IT" noProof="0"/>
              <a:t>Nome</a:t>
            </a:r>
          </a:p>
          <a:p>
            <a:pPr lvl="0" rtl="0"/>
            <a:r>
              <a:rPr lang="it-IT" noProof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405858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nna contenuto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B275B11D-8F3F-472B-BBCC-A4F7415AC0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8700" y="3543300"/>
            <a:ext cx="3924300" cy="33147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99F0629D-1A5F-4F4F-90D6-430379624E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91250" y="1981200"/>
            <a:ext cx="4972050" cy="4473575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it-IT" sz="1600" noProof="0">
                <a:solidFill>
                  <a:schemeClr val="tx2">
                    <a:lumMod val="50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Fare clic per modificare gli stili del testo dello schema</a:t>
            </a:r>
          </a:p>
        </p:txBody>
      </p:sp>
      <p:sp>
        <p:nvSpPr>
          <p:cNvPr id="17" name="Segnaposto data 3">
            <a:extLst>
              <a:ext uri="{FF2B5EF4-FFF2-40B4-BE49-F238E27FC236}">
                <a16:creationId xmlns:a16="http://schemas.microsoft.com/office/drawing/2014/main" id="{218C063B-0EE9-4FD5-A116-241C24545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AA4873E-0A0D-4409-8856-3C9BB74FC674}" type="datetime1">
              <a:rPr lang="it-IT" noProof="0" smtClean="0"/>
              <a:t>27/04/2025</a:t>
            </a:fld>
            <a:endParaRPr lang="it-IT" noProof="0"/>
          </a:p>
        </p:txBody>
      </p:sp>
      <p:sp>
        <p:nvSpPr>
          <p:cNvPr id="18" name="Segnaposto numero diapositiva 5">
            <a:extLst>
              <a:ext uri="{FF2B5EF4-FFF2-40B4-BE49-F238E27FC236}">
                <a16:creationId xmlns:a16="http://schemas.microsoft.com/office/drawing/2014/main" id="{D417B369-6569-4DCC-B684-BE1A7C5D0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AEEC1A7-43C3-481E-95D0-5616242E1A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34" y="539225"/>
            <a:ext cx="3924300" cy="243438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it-IT" noProof="0"/>
              <a:t>Fare clic per inserire il titolo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DC6CF0E0-8FF2-4FE7-AC69-85BEFA656508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FF0006-E4F4-4412-9FB1-A8AF33AB7300}" type="datetime1">
              <a:rPr lang="it-IT" noProof="0" smtClean="0"/>
              <a:t>27/04/2025</a:t>
            </a:fld>
            <a:endParaRPr lang="it-IT" noProof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7" name="MSIPCMContentMarking" descr="{&quot;HashCode&quot;:-75512786,&quot;Placement&quot;:&quot;Header&quot;,&quot;Top&quot;:0.0,&quot;Left&quot;:450.693634,&quot;SlideWidth&quot;:960,&quot;SlideHeight&quot;:540}">
            <a:extLst>
              <a:ext uri="{FF2B5EF4-FFF2-40B4-BE49-F238E27FC236}">
                <a16:creationId xmlns:a16="http://schemas.microsoft.com/office/drawing/2014/main" id="{D97686A4-CF9E-B252-C1E8-265D651AA89D}"/>
              </a:ext>
            </a:extLst>
          </p:cNvPr>
          <p:cNvSpPr txBox="1"/>
          <p:nvPr userDrawn="1"/>
        </p:nvSpPr>
        <p:spPr>
          <a:xfrm>
            <a:off x="5723809" y="0"/>
            <a:ext cx="744382" cy="21764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8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9" r:id="rId8"/>
    <p:sldLayoutId id="2147483655" r:id="rId9"/>
    <p:sldLayoutId id="2147483656" r:id="rId10"/>
    <p:sldLayoutId id="2147483658" r:id="rId11"/>
    <p:sldLayoutId id="2147483657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48" userDrawn="1">
          <p15:clr>
            <a:srgbClr val="F26B43"/>
          </p15:clr>
        </p15:guide>
        <p15:guide id="2" pos="1176" userDrawn="1">
          <p15:clr>
            <a:srgbClr val="F26B43"/>
          </p15:clr>
        </p15:guide>
        <p15:guide id="3" pos="1296" userDrawn="1">
          <p15:clr>
            <a:srgbClr val="F26B43"/>
          </p15:clr>
        </p15:guide>
        <p15:guide id="4" pos="1824" userDrawn="1">
          <p15:clr>
            <a:srgbClr val="F26B43"/>
          </p15:clr>
        </p15:guide>
        <p15:guide id="5" pos="1944" userDrawn="1">
          <p15:clr>
            <a:srgbClr val="F26B43"/>
          </p15:clr>
        </p15:guide>
        <p15:guide id="6" pos="2472" userDrawn="1">
          <p15:clr>
            <a:srgbClr val="F26B43"/>
          </p15:clr>
        </p15:guide>
        <p15:guide id="7" pos="2592" userDrawn="1">
          <p15:clr>
            <a:srgbClr val="F26B43"/>
          </p15:clr>
        </p15:guide>
        <p15:guide id="8" pos="3120" userDrawn="1">
          <p15:clr>
            <a:srgbClr val="F26B43"/>
          </p15:clr>
        </p15:guide>
        <p15:guide id="9" pos="3240" userDrawn="1">
          <p15:clr>
            <a:srgbClr val="F26B43"/>
          </p15:clr>
        </p15:guide>
        <p15:guide id="10" pos="3792" userDrawn="1">
          <p15:clr>
            <a:srgbClr val="F26B43"/>
          </p15:clr>
        </p15:guide>
        <p15:guide id="11" pos="3912" userDrawn="1">
          <p15:clr>
            <a:srgbClr val="F26B43"/>
          </p15:clr>
        </p15:guide>
        <p15:guide id="12" pos="4416" userDrawn="1">
          <p15:clr>
            <a:srgbClr val="F26B43"/>
          </p15:clr>
        </p15:guide>
        <p15:guide id="13" pos="4560" userDrawn="1">
          <p15:clr>
            <a:srgbClr val="F26B43"/>
          </p15:clr>
        </p15:guide>
        <p15:guide id="14" pos="5088" userDrawn="1">
          <p15:clr>
            <a:srgbClr val="F26B43"/>
          </p15:clr>
        </p15:guide>
        <p15:guide id="15" pos="5208" userDrawn="1">
          <p15:clr>
            <a:srgbClr val="F26B43"/>
          </p15:clr>
        </p15:guide>
        <p15:guide id="16" pos="5736" userDrawn="1">
          <p15:clr>
            <a:srgbClr val="F26B43"/>
          </p15:clr>
        </p15:guide>
        <p15:guide id="17" pos="5856" userDrawn="1">
          <p15:clr>
            <a:srgbClr val="F26B43"/>
          </p15:clr>
        </p15:guide>
        <p15:guide id="18" pos="6384" userDrawn="1">
          <p15:clr>
            <a:srgbClr val="F26B43"/>
          </p15:clr>
        </p15:guide>
        <p15:guide id="19" pos="6504" userDrawn="1">
          <p15:clr>
            <a:srgbClr val="F26B43"/>
          </p15:clr>
        </p15:guide>
        <p15:guide id="20" pos="7032" userDrawn="1">
          <p15:clr>
            <a:srgbClr val="F26B43"/>
          </p15:clr>
        </p15:guide>
        <p15:guide id="21" orient="horz" pos="288" userDrawn="1">
          <p15:clr>
            <a:srgbClr val="F26B43"/>
          </p15:clr>
        </p15:guide>
        <p15:guide id="22" orient="horz" pos="1128" userDrawn="1">
          <p15:clr>
            <a:srgbClr val="F26B43"/>
          </p15:clr>
        </p15:guide>
        <p15:guide id="23" orient="horz" pos="1248" userDrawn="1">
          <p15:clr>
            <a:srgbClr val="F26B43"/>
          </p15:clr>
        </p15:guide>
        <p15:guide id="24" orient="horz" pos="2088" userDrawn="1">
          <p15:clr>
            <a:srgbClr val="F26B43"/>
          </p15:clr>
        </p15:guide>
        <p15:guide id="25" orient="horz" pos="2232" userDrawn="1">
          <p15:clr>
            <a:srgbClr val="F26B43"/>
          </p15:clr>
        </p15:guide>
        <p15:guide id="26" orient="horz" pos="3048" userDrawn="1">
          <p15:clr>
            <a:srgbClr val="F26B43"/>
          </p15:clr>
        </p15:guide>
        <p15:guide id="27" orient="horz" pos="3192" userDrawn="1">
          <p15:clr>
            <a:srgbClr val="F26B43"/>
          </p15:clr>
        </p15:guide>
        <p15:guide id="28" orient="horz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mailto:amiciobesi@gmail.com" TargetMode="External"/><Relationship Id="rId4" Type="http://schemas.openxmlformats.org/officeDocument/2006/relationships/hyperlink" Target="http://www.amiciobesi.it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BEC46ADB-55E5-43DA-8E91-C49412A3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45" y="799181"/>
            <a:ext cx="6466901" cy="4676202"/>
          </a:xfrm>
        </p:spPr>
        <p:txBody>
          <a:bodyPr rtlCol="0">
            <a:normAutofit/>
          </a:bodyPr>
          <a:lstStyle/>
          <a:p>
            <a:pPr rtl="0"/>
            <a:br>
              <a:rPr lang="it-IT" sz="4900" dirty="0">
                <a:solidFill>
                  <a:schemeClr val="tx1"/>
                </a:solidFill>
              </a:rPr>
            </a:b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A7B234E-FE17-4087-92FD-3802CA26E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smtClean="0"/>
              <a:pPr rtl="0"/>
              <a:t>1</a:t>
            </a:fld>
            <a:endParaRPr lang="it-IT"/>
          </a:p>
        </p:txBody>
      </p:sp>
      <p:pic>
        <p:nvPicPr>
          <p:cNvPr id="3" name="Immagine 2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12000464-BBDC-D6D0-7B1D-ECD47630F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074" y="2287731"/>
            <a:ext cx="4965414" cy="169910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4F1AAFB-21E2-4171-4D26-8472431D61F3}"/>
              </a:ext>
            </a:extLst>
          </p:cNvPr>
          <p:cNvSpPr txBox="1"/>
          <p:nvPr/>
        </p:nvSpPr>
        <p:spPr>
          <a:xfrm>
            <a:off x="99280" y="529484"/>
            <a:ext cx="7634429" cy="5318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042670" algn="ctr">
              <a:lnSpc>
                <a:spcPct val="107000"/>
              </a:lnSpc>
              <a:spcAft>
                <a:spcPts val="800"/>
              </a:spcAft>
            </a:pPr>
            <a:r>
              <a:rPr lang="it-IT" sz="54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Iris Zani</a:t>
            </a:r>
          </a:p>
          <a:p>
            <a:pPr marR="1042670" algn="ctr">
              <a:lnSpc>
                <a:spcPct val="107000"/>
              </a:lnSpc>
              <a:spcAft>
                <a:spcPts val="800"/>
              </a:spcAft>
            </a:pPr>
            <a:r>
              <a:rPr lang="it-IT" sz="54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www.amiciobesi.it</a:t>
            </a:r>
            <a:endParaRPr lang="it-IT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042670" algn="ctr">
              <a:lnSpc>
                <a:spcPct val="107000"/>
              </a:lnSpc>
              <a:spcAft>
                <a:spcPts val="800"/>
              </a:spcAft>
            </a:pPr>
            <a:r>
              <a:rPr lang="it-IT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Amici Obesi (Gruppo</a:t>
            </a:r>
          </a:p>
          <a:p>
            <a:pPr marR="1042670" algn="ctr">
              <a:lnSpc>
                <a:spcPct val="107000"/>
              </a:lnSpc>
              <a:spcAft>
                <a:spcPts val="800"/>
              </a:spcAft>
            </a:pPr>
            <a:r>
              <a:rPr lang="it-IT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 di amiciobesi.it</a:t>
            </a:r>
          </a:p>
          <a:p>
            <a:pPr marR="1042670" algn="ctr">
              <a:lnSpc>
                <a:spcPct val="107000"/>
              </a:lnSpc>
              <a:spcAft>
                <a:spcPts val="800"/>
              </a:spcAft>
            </a:pPr>
            <a:r>
              <a:rPr lang="it-IT" sz="44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amiciobesi@gmail.com</a:t>
            </a:r>
            <a:endParaRPr lang="it-IT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042670" algn="ctr">
              <a:lnSpc>
                <a:spcPct val="107000"/>
              </a:lnSpc>
              <a:spcAft>
                <a:spcPts val="800"/>
              </a:spcAft>
            </a:pPr>
            <a:r>
              <a:rPr lang="it-IT" sz="40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</a:t>
            </a:r>
            <a:r>
              <a:rPr lang="it-IT" sz="4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329-2136641</a:t>
            </a:r>
            <a:endParaRPr lang="it-IT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7F1D8EB-CF13-491B-0BB5-234CE2143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8248" y="5942089"/>
            <a:ext cx="8638802" cy="61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16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D1E1B-67D2-1F3F-D184-F41A2488E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4F6D0FE6-0E9A-BF30-1EA6-3EEBD445E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45" y="799181"/>
            <a:ext cx="6466901" cy="4676202"/>
          </a:xfrm>
        </p:spPr>
        <p:txBody>
          <a:bodyPr rtlCol="0">
            <a:normAutofit/>
          </a:bodyPr>
          <a:lstStyle/>
          <a:p>
            <a:pPr rtl="0"/>
            <a:br>
              <a:rPr lang="it-IT" sz="4900" dirty="0">
                <a:solidFill>
                  <a:schemeClr val="tx1"/>
                </a:solidFill>
              </a:rPr>
            </a:b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027BC08-5FF7-BD92-7179-7B65BA461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smtClean="0"/>
              <a:pPr rtl="0"/>
              <a:t>10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BD292AF-D813-A920-4C29-759BEDF8764F}"/>
              </a:ext>
            </a:extLst>
          </p:cNvPr>
          <p:cNvSpPr txBox="1"/>
          <p:nvPr/>
        </p:nvSpPr>
        <p:spPr>
          <a:xfrm>
            <a:off x="328909" y="328536"/>
            <a:ext cx="11534181" cy="5297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/>
              <a:t>OBIETTIVO DELLA LEGGE PELLA -  i 6 principali punti</a:t>
            </a:r>
          </a:p>
          <a:p>
            <a:pPr>
              <a:lnSpc>
                <a:spcPct val="150000"/>
              </a:lnSpc>
            </a:pPr>
            <a:endParaRPr lang="it-IT" b="1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4 - Promozione dell'allattamento al seno: 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legge incentiva l'allattamento al seno come misura</a:t>
            </a:r>
          </a:p>
          <a:p>
            <a:pPr>
              <a:lnSpc>
                <a:spcPct val="150000"/>
              </a:lnSpc>
            </a:pPr>
            <a:r>
              <a:rPr lang="it-IT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preventiva contro l'obesità infantile, riconoscendo i suoi benefici nella promozione di una crescita sana</a:t>
            </a:r>
          </a:p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5 - Formazione del personale sanitario: 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 prevede il potenziamento della formazione per medici e</a:t>
            </a:r>
          </a:p>
          <a:p>
            <a:pPr>
              <a:lnSpc>
                <a:spcPct val="150000"/>
              </a:lnSpc>
            </a:pPr>
            <a:r>
              <a:rPr lang="it-IT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operatori sanitari sul tema dell'obesità, al fine di migliorare la diagnosi precoce e la gestione efficace della </a:t>
            </a:r>
          </a:p>
          <a:p>
            <a:pPr>
              <a:lnSpc>
                <a:spcPct val="150000"/>
              </a:lnSpc>
            </a:pPr>
            <a:r>
              <a:rPr lang="it-IT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malattia</a:t>
            </a:r>
          </a:p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6 - Istituzione di un Osservatorio sull'obesità</a:t>
            </a:r>
            <a:r>
              <a:rPr lang="it-IT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Viene istituito presso il Ministero della Salute un</a:t>
            </a:r>
          </a:p>
          <a:p>
            <a:pPr>
              <a:lnSpc>
                <a:spcPct val="150000"/>
              </a:lnSpc>
            </a:pPr>
            <a:r>
              <a:rPr lang="it-IT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Osservatorio dedicato allo studio e al monitoraggio dell'obesità, con il compito di analizzare l'andamento</a:t>
            </a:r>
          </a:p>
          <a:p>
            <a:pPr>
              <a:lnSpc>
                <a:spcPct val="150000"/>
              </a:lnSpc>
            </a:pPr>
            <a:r>
              <a:rPr lang="it-IT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della patologia e promuovere la diffusione di corretti stili di vita</a:t>
            </a:r>
          </a:p>
          <a:p>
            <a:pPr>
              <a:lnSpc>
                <a:spcPct val="150000"/>
              </a:lnSpc>
            </a:pPr>
            <a:r>
              <a:rPr lang="it-IT" sz="2400" dirty="0"/>
              <a:t> </a:t>
            </a:r>
            <a:r>
              <a:rPr lang="it-IT" sz="2400" b="1" dirty="0">
                <a:solidFill>
                  <a:srgbClr val="0070C0"/>
                </a:solidFill>
              </a:rPr>
              <a:t>e soprattutto portare dignità e rispetto ai pazienti che vivono con obesità</a:t>
            </a:r>
            <a:r>
              <a:rPr lang="it-IT" sz="2400" dirty="0">
                <a:solidFill>
                  <a:srgbClr val="FF0000"/>
                </a:solidFill>
              </a:rPr>
              <a:t>.</a:t>
            </a:r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72BCB51-C85E-5585-69D6-823FC9FA9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599" y="6058819"/>
            <a:ext cx="8638802" cy="61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31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C8D59-BC8E-8C0C-4BC5-E581F17F5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C2566CF6-AE73-13EB-5E72-B57B85E56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45" y="799181"/>
            <a:ext cx="6466901" cy="4676202"/>
          </a:xfrm>
        </p:spPr>
        <p:txBody>
          <a:bodyPr rtlCol="0">
            <a:normAutofit/>
          </a:bodyPr>
          <a:lstStyle/>
          <a:p>
            <a:pPr rtl="0"/>
            <a:br>
              <a:rPr lang="it-IT" sz="4900" dirty="0">
                <a:solidFill>
                  <a:schemeClr val="tx1"/>
                </a:solidFill>
              </a:rPr>
            </a:b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AD456F9-EF30-EB3A-4176-06DC95889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smtClean="0"/>
              <a:pPr rtl="0"/>
              <a:t>11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A36B22B-B737-F332-BE08-68DFE279B301}"/>
              </a:ext>
            </a:extLst>
          </p:cNvPr>
          <p:cNvSpPr txBox="1"/>
          <p:nvPr/>
        </p:nvSpPr>
        <p:spPr>
          <a:xfrm>
            <a:off x="331247" y="928985"/>
            <a:ext cx="11529505" cy="4695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4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Cos'è la FIAO?</a:t>
            </a:r>
            <a:br>
              <a:rPr lang="it-IT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Federazione Italiana Associazioni Obesità</a:t>
            </a:r>
          </a:p>
          <a:p>
            <a:pPr algn="ctr"/>
            <a:endParaRPr lang="it-IT" sz="3200" dirty="0"/>
          </a:p>
          <a:p>
            <a:pPr algn="ctr"/>
            <a:r>
              <a:rPr lang="it-IT" sz="3200" dirty="0"/>
              <a:t>è stata fondata dall'unione di sette associazioni</a:t>
            </a:r>
            <a:br>
              <a:rPr lang="it-IT" sz="3200" dirty="0"/>
            </a:br>
            <a:r>
              <a:rPr lang="it-IT" sz="3200" dirty="0"/>
              <a:t>attive a livello nazionale con l'obiettivo di dare voce ai pazienti affetti da obesità</a:t>
            </a:r>
            <a:r>
              <a:rPr lang="it-IT" sz="2400" dirty="0"/>
              <a:t>​</a:t>
            </a:r>
            <a:endParaRPr lang="it-IT" sz="3200" dirty="0"/>
          </a:p>
          <a:p>
            <a:pPr algn="ctr">
              <a:lnSpc>
                <a:spcPts val="1500"/>
              </a:lnSpc>
            </a:pPr>
            <a:br>
              <a:rPr lang="it-IT" sz="2400" dirty="0"/>
            </a:br>
            <a:r>
              <a:rPr lang="it-IT" sz="2400" dirty="0"/>
              <a:t>        </a:t>
            </a:r>
            <a:endParaRPr lang="it-IT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C5471AD-DA3C-0E8E-94F0-DB909D936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599" y="6058819"/>
            <a:ext cx="8638802" cy="610725"/>
          </a:xfrm>
          <a:prstGeom prst="rect">
            <a:avLst/>
          </a:prstGeom>
        </p:spPr>
      </p:pic>
      <p:pic>
        <p:nvPicPr>
          <p:cNvPr id="3" name="Immagine 2" descr="Immagine che contiene clipart, Elementi grafici, disegno, logo&#10;&#10;Il contenuto generato dall'IA potrebbe non essere corretto.">
            <a:extLst>
              <a:ext uri="{FF2B5EF4-FFF2-40B4-BE49-F238E27FC236}">
                <a16:creationId xmlns:a16="http://schemas.microsoft.com/office/drawing/2014/main" id="{B67E28E2-C220-70AA-DD77-35F824631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10" y="312982"/>
            <a:ext cx="1922166" cy="192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94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8B88B-235F-9924-AFA4-A34EB6BFE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C82C8AE0-B43F-4949-2A6D-E2CB1B0BF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45" y="799181"/>
            <a:ext cx="6466901" cy="4676202"/>
          </a:xfrm>
        </p:spPr>
        <p:txBody>
          <a:bodyPr rtlCol="0">
            <a:normAutofit/>
          </a:bodyPr>
          <a:lstStyle/>
          <a:p>
            <a:pPr rtl="0"/>
            <a:br>
              <a:rPr lang="it-IT" sz="4900" dirty="0">
                <a:solidFill>
                  <a:schemeClr val="tx1"/>
                </a:solidFill>
              </a:rPr>
            </a:b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6734431-61CD-C1AF-7A94-09B5DF305E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smtClean="0"/>
              <a:pPr rtl="0"/>
              <a:t>12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9BF3139-5C29-8934-282B-8325EEB1CAD5}"/>
              </a:ext>
            </a:extLst>
          </p:cNvPr>
          <p:cNvSpPr txBox="1"/>
          <p:nvPr/>
        </p:nvSpPr>
        <p:spPr>
          <a:xfrm>
            <a:off x="331247" y="928985"/>
            <a:ext cx="11529505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OBIETTIVO F.I.A.O. </a:t>
            </a:r>
          </a:p>
          <a:p>
            <a:pPr algn="ctr"/>
            <a:endParaRPr lang="it-IT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2400" dirty="0"/>
              <a:t>​</a:t>
            </a:r>
            <a:r>
              <a:rPr lang="it-IT" sz="2400" b="1" dirty="0"/>
              <a:t>dare voce ai pazienti affetti da obesità</a:t>
            </a:r>
          </a:p>
          <a:p>
            <a:pPr>
              <a:defRPr sz="1800"/>
            </a:pPr>
            <a:br>
              <a:rPr lang="it-IT" sz="2400" dirty="0"/>
            </a:br>
            <a:r>
              <a:rPr lang="it-IT" sz="2400" dirty="0"/>
              <a:t>✅ </a:t>
            </a:r>
            <a:r>
              <a:rPr lang="it-IT" sz="2200" dirty="0"/>
              <a:t>Sensibilizzare sull'obesità come malattia cronica, non una colpa personale</a:t>
            </a:r>
          </a:p>
          <a:p>
            <a:pPr>
              <a:defRPr sz="1800"/>
            </a:pPr>
            <a:r>
              <a:rPr lang="it-IT" sz="2200" dirty="0"/>
              <a:t>✅ Supportare i pazienti con ascolto e orientamento</a:t>
            </a:r>
          </a:p>
          <a:p>
            <a:pPr>
              <a:defRPr sz="1800"/>
            </a:pPr>
            <a:r>
              <a:rPr lang="it-IT" sz="2200" dirty="0"/>
              <a:t>✅ Informare sulla chirurgia bariatrica e altre opzioni terapeutiche</a:t>
            </a:r>
          </a:p>
          <a:p>
            <a:pPr>
              <a:defRPr sz="1800"/>
            </a:pPr>
            <a:r>
              <a:rPr lang="it-IT" sz="2200" dirty="0"/>
              <a:t>✅ Combattere lo stigma e promuovere il rispetto</a:t>
            </a:r>
          </a:p>
          <a:p>
            <a:pPr>
              <a:defRPr sz="1800"/>
            </a:pPr>
            <a:r>
              <a:rPr lang="it-IT" sz="2200" dirty="0"/>
              <a:t>✅ Collaborare con medici, società scientifiche e decisori politici</a:t>
            </a:r>
          </a:p>
          <a:p>
            <a:endParaRPr lang="it-IT" sz="2400" dirty="0"/>
          </a:p>
          <a:p>
            <a:endParaRPr lang="it-IT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5397AE3-C82F-BC8C-02E9-DEEEA141E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599" y="6058819"/>
            <a:ext cx="8638802" cy="610725"/>
          </a:xfrm>
          <a:prstGeom prst="rect">
            <a:avLst/>
          </a:prstGeom>
        </p:spPr>
      </p:pic>
      <p:pic>
        <p:nvPicPr>
          <p:cNvPr id="3" name="Immagine 2" descr="Immagine che contiene clipart, Elementi grafici, disegno, logo&#10;&#10;Il contenuto generato dall'IA potrebbe non essere corretto.">
            <a:extLst>
              <a:ext uri="{FF2B5EF4-FFF2-40B4-BE49-F238E27FC236}">
                <a16:creationId xmlns:a16="http://schemas.microsoft.com/office/drawing/2014/main" id="{C4BCBAB3-59E4-657E-02CF-7BC4A2C51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9785" y="188456"/>
            <a:ext cx="2154529" cy="215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64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D06FC-3D0E-C2F7-A05D-64957F8E9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74DF62AF-03E8-E44F-355F-2D5A4F949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45" y="799181"/>
            <a:ext cx="6466901" cy="4676202"/>
          </a:xfrm>
        </p:spPr>
        <p:txBody>
          <a:bodyPr rtlCol="0">
            <a:normAutofit/>
          </a:bodyPr>
          <a:lstStyle/>
          <a:p>
            <a:pPr rtl="0"/>
            <a:br>
              <a:rPr lang="it-IT" sz="4900" dirty="0">
                <a:solidFill>
                  <a:schemeClr val="tx1"/>
                </a:solidFill>
              </a:rPr>
            </a:b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7F93BFA-3000-63E2-F496-68A953237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smtClean="0"/>
              <a:pPr rtl="0"/>
              <a:t>13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5C23906-698E-0565-91F3-F8C12E9DBFF1}"/>
              </a:ext>
            </a:extLst>
          </p:cNvPr>
          <p:cNvSpPr txBox="1"/>
          <p:nvPr/>
        </p:nvSpPr>
        <p:spPr>
          <a:xfrm>
            <a:off x="331247" y="915922"/>
            <a:ext cx="11529505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Perché è importante la FIAO</a:t>
            </a:r>
          </a:p>
          <a:p>
            <a:pPr algn="ctr"/>
            <a:endParaRPr lang="it-IT" sz="4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defRPr sz="1800"/>
            </a:pPr>
            <a:r>
              <a:rPr lang="it-IT" sz="2400" dirty="0">
                <a:latin typeface="Biome Light" panose="020B0303030204020804" pitchFamily="34" charset="0"/>
                <a:ea typeface="Calibri" panose="020F0502020204030204" pitchFamily="34" charset="0"/>
                <a:cs typeface="Biome Light" panose="020B0303030204020804" pitchFamily="34" charset="0"/>
              </a:rPr>
              <a:t>	</a:t>
            </a:r>
            <a:r>
              <a:rPr lang="it-IT" sz="2400" dirty="0"/>
              <a:t> ✅ </a:t>
            </a:r>
            <a:r>
              <a:rPr lang="it-IT" sz="2400" dirty="0">
                <a:latin typeface="Biome Light" panose="020B0303030204020804" pitchFamily="34" charset="0"/>
                <a:ea typeface="Calibri" panose="020F0502020204030204" pitchFamily="34" charset="0"/>
                <a:cs typeface="Biome Light" panose="020B0303030204020804" pitchFamily="34" charset="0"/>
              </a:rPr>
              <a:t>• Un’unica voce forte per le persone con obesità</a:t>
            </a:r>
          </a:p>
          <a:p>
            <a:pPr>
              <a:spcAft>
                <a:spcPts val="1200"/>
              </a:spcAft>
              <a:defRPr sz="1800"/>
            </a:pPr>
            <a:r>
              <a:rPr lang="it-IT" sz="2400" dirty="0">
                <a:latin typeface="Biome Light" panose="020B0303030204020804" pitchFamily="34" charset="0"/>
                <a:ea typeface="Calibri" panose="020F0502020204030204" pitchFamily="34" charset="0"/>
                <a:cs typeface="Biome Light" panose="020B0303030204020804" pitchFamily="34" charset="0"/>
              </a:rPr>
              <a:t>	</a:t>
            </a:r>
            <a:r>
              <a:rPr lang="it-IT" sz="2400" dirty="0"/>
              <a:t> ✅ </a:t>
            </a:r>
            <a:r>
              <a:rPr lang="it-IT" sz="2400" dirty="0">
                <a:latin typeface="Biome Light" panose="020B0303030204020804" pitchFamily="34" charset="0"/>
                <a:ea typeface="Calibri" panose="020F0502020204030204" pitchFamily="34" charset="0"/>
                <a:cs typeface="Biome Light" panose="020B0303030204020804" pitchFamily="34" charset="0"/>
              </a:rPr>
              <a:t>• Una rete per condividere risorse, esperienze e buone pratiche</a:t>
            </a:r>
          </a:p>
          <a:p>
            <a:pPr>
              <a:spcAft>
                <a:spcPts val="1200"/>
              </a:spcAft>
              <a:defRPr sz="1800"/>
            </a:pPr>
            <a:r>
              <a:rPr lang="it-IT" sz="2400" dirty="0">
                <a:latin typeface="Biome Light" panose="020B0303030204020804" pitchFamily="34" charset="0"/>
                <a:ea typeface="Calibri" panose="020F0502020204030204" pitchFamily="34" charset="0"/>
                <a:cs typeface="Biome Light" panose="020B0303030204020804" pitchFamily="34" charset="0"/>
              </a:rPr>
              <a:t>	</a:t>
            </a:r>
            <a:r>
              <a:rPr lang="it-IT" sz="2400" dirty="0"/>
              <a:t> ✅ </a:t>
            </a:r>
            <a:r>
              <a:rPr lang="it-IT" sz="2400" dirty="0">
                <a:latin typeface="Biome Light" panose="020B0303030204020804" pitchFamily="34" charset="0"/>
                <a:ea typeface="Calibri" panose="020F0502020204030204" pitchFamily="34" charset="0"/>
                <a:cs typeface="Biome Light" panose="020B0303030204020804" pitchFamily="34" charset="0"/>
              </a:rPr>
              <a:t>• Un punto di riferimento per pazienti e operatori sanitari</a:t>
            </a:r>
          </a:p>
          <a:p>
            <a:pPr>
              <a:spcAft>
                <a:spcPts val="1200"/>
              </a:spcAft>
              <a:defRPr sz="1800"/>
            </a:pPr>
            <a:r>
              <a:rPr lang="it-IT" sz="2400" dirty="0">
                <a:latin typeface="Biome Light" panose="020B0303030204020804" pitchFamily="34" charset="0"/>
                <a:ea typeface="Calibri" panose="020F0502020204030204" pitchFamily="34" charset="0"/>
                <a:cs typeface="Biome Light" panose="020B0303030204020804" pitchFamily="34" charset="0"/>
              </a:rPr>
              <a:t>	</a:t>
            </a:r>
            <a:r>
              <a:rPr lang="it-IT" sz="2400" dirty="0"/>
              <a:t> ✅ </a:t>
            </a:r>
            <a:r>
              <a:rPr lang="it-IT" sz="2400" dirty="0">
                <a:latin typeface="Biome Light" panose="020B0303030204020804" pitchFamily="34" charset="0"/>
                <a:ea typeface="Calibri" panose="020F0502020204030204" pitchFamily="34" charset="0"/>
                <a:cs typeface="Biome Light" panose="020B0303030204020804" pitchFamily="34" charset="0"/>
              </a:rPr>
              <a:t>• Un partner attivo nei processi legislativi e decisionali</a:t>
            </a:r>
          </a:p>
          <a:p>
            <a:pPr algn="ctr"/>
            <a:endParaRPr lang="it-IT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6C63EA0-33E5-3583-3A5F-505DAA6D9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599" y="6058819"/>
            <a:ext cx="8638802" cy="610725"/>
          </a:xfrm>
          <a:prstGeom prst="rect">
            <a:avLst/>
          </a:prstGeom>
        </p:spPr>
      </p:pic>
      <p:pic>
        <p:nvPicPr>
          <p:cNvPr id="3" name="Immagine 2" descr="Immagine che contiene clipart, Elementi grafici, disegno, logo&#10;&#10;Il contenuto generato dall'IA potrebbe non essere corretto.">
            <a:extLst>
              <a:ext uri="{FF2B5EF4-FFF2-40B4-BE49-F238E27FC236}">
                <a16:creationId xmlns:a16="http://schemas.microsoft.com/office/drawing/2014/main" id="{A82157B8-D636-71CB-F8AD-17E564464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47" y="332486"/>
            <a:ext cx="1984712" cy="198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54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58083-0EE3-A18C-1356-3EC90A705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05105F52-E8FA-1643-5F20-5F6DE0C9A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45" y="799181"/>
            <a:ext cx="6466901" cy="4676202"/>
          </a:xfrm>
        </p:spPr>
        <p:txBody>
          <a:bodyPr rtlCol="0">
            <a:normAutofit/>
          </a:bodyPr>
          <a:lstStyle/>
          <a:p>
            <a:pPr rtl="0"/>
            <a:br>
              <a:rPr lang="it-IT" sz="4900" dirty="0">
                <a:solidFill>
                  <a:schemeClr val="tx1"/>
                </a:solidFill>
              </a:rPr>
            </a:b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03A6A16-C448-8E7A-F025-0566905B4D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smtClean="0"/>
              <a:pPr rtl="0"/>
              <a:t>14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729ED38-E875-2D5D-0FE6-55D3E46060A4}"/>
              </a:ext>
            </a:extLst>
          </p:cNvPr>
          <p:cNvSpPr txBox="1"/>
          <p:nvPr/>
        </p:nvSpPr>
        <p:spPr>
          <a:xfrm>
            <a:off x="331247" y="1217288"/>
            <a:ext cx="11529505" cy="372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44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Diamo alla persona con obesità</a:t>
            </a:r>
            <a:br>
              <a:rPr lang="it-IT" sz="44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44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cure e il rispetto che merita</a:t>
            </a:r>
            <a:br>
              <a:rPr lang="it-IT" sz="4400" b="1" kern="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it-IT" sz="4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br>
              <a:rPr lang="it-IT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it-IT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CC789CD-E284-BAE3-99EA-8D015590B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599" y="6058819"/>
            <a:ext cx="8638802" cy="610725"/>
          </a:xfrm>
          <a:prstGeom prst="rect">
            <a:avLst/>
          </a:prstGeom>
        </p:spPr>
      </p:pic>
      <p:pic>
        <p:nvPicPr>
          <p:cNvPr id="3" name="Immagine 2" descr="Immagine che contiene testo, Carattere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8E39C629-F985-46B6-3484-AA3188F97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459" y="3692526"/>
            <a:ext cx="2743200" cy="89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23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1BD24-4EEC-181C-3443-FCA45BC3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750143BD-6553-3C6D-FFAE-A22E7B96A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45" y="799181"/>
            <a:ext cx="6466901" cy="4676202"/>
          </a:xfrm>
        </p:spPr>
        <p:txBody>
          <a:bodyPr rtlCol="0">
            <a:normAutofit/>
          </a:bodyPr>
          <a:lstStyle/>
          <a:p>
            <a:pPr rtl="0"/>
            <a:br>
              <a:rPr lang="it-IT" sz="4900" dirty="0">
                <a:solidFill>
                  <a:schemeClr val="tx1"/>
                </a:solidFill>
              </a:rPr>
            </a:b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A67E64D-0D88-56D2-FB37-EF67754D0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smtClean="0"/>
              <a:pPr rtl="0"/>
              <a:t>15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724461A-9B10-78D0-AF1B-7C4FFEC90314}"/>
              </a:ext>
            </a:extLst>
          </p:cNvPr>
          <p:cNvSpPr txBox="1"/>
          <p:nvPr/>
        </p:nvSpPr>
        <p:spPr>
          <a:xfrm>
            <a:off x="239807" y="1564354"/>
            <a:ext cx="11529505" cy="1453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br>
              <a:rPr lang="it-IT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it-IT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151F2BB-7C0C-9871-221E-A323D70C6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599" y="6058819"/>
            <a:ext cx="8638802" cy="610725"/>
          </a:xfrm>
          <a:prstGeom prst="rect">
            <a:avLst/>
          </a:prstGeom>
        </p:spPr>
      </p:pic>
      <p:pic>
        <p:nvPicPr>
          <p:cNvPr id="5" name="Immagine 4" descr="Immagine che contiene aria aperta, acqua, barca, cielo&#10;&#10;Il contenuto generato dall'IA potrebbe non essere corretto.">
            <a:extLst>
              <a:ext uri="{FF2B5EF4-FFF2-40B4-BE49-F238E27FC236}">
                <a16:creationId xmlns:a16="http://schemas.microsoft.com/office/drawing/2014/main" id="{C801E77B-963A-8810-42D6-E49D5EE45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45" y="0"/>
            <a:ext cx="10237366" cy="685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39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7D2E4-B0E9-5A77-90E3-FC4A6774A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3B8AA107-8406-E2E2-B4D6-1795B152A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45" y="799181"/>
            <a:ext cx="6466901" cy="4676202"/>
          </a:xfrm>
        </p:spPr>
        <p:txBody>
          <a:bodyPr rtlCol="0">
            <a:normAutofit/>
          </a:bodyPr>
          <a:lstStyle/>
          <a:p>
            <a:pPr rtl="0"/>
            <a:br>
              <a:rPr lang="it-IT" sz="4900" dirty="0">
                <a:solidFill>
                  <a:schemeClr val="tx1"/>
                </a:solidFill>
              </a:rPr>
            </a:b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CFB2C84-D41F-2E48-2D37-87D08A654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smtClean="0"/>
              <a:pPr rtl="0"/>
              <a:t>2</a:t>
            </a:fld>
            <a:endParaRPr lang="it-IT"/>
          </a:p>
        </p:txBody>
      </p:sp>
      <p:sp>
        <p:nvSpPr>
          <p:cNvPr id="2" name="Titolo 27">
            <a:extLst>
              <a:ext uri="{FF2B5EF4-FFF2-40B4-BE49-F238E27FC236}">
                <a16:creationId xmlns:a16="http://schemas.microsoft.com/office/drawing/2014/main" id="{0AC921AC-8D74-852A-EA57-0E166E149617}"/>
              </a:ext>
            </a:extLst>
          </p:cNvPr>
          <p:cNvSpPr txBox="1">
            <a:spLocks/>
          </p:cNvSpPr>
          <p:nvPr/>
        </p:nvSpPr>
        <p:spPr>
          <a:xfrm>
            <a:off x="3013370" y="566057"/>
            <a:ext cx="8638802" cy="509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2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AMICI OBESI ONLUS è </a:t>
            </a:r>
            <a:r>
              <a:rPr lang="it-IT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</a:t>
            </a: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un'associazione no-profit che si dedica al supporto e all'assistenza di persone affette da obesità e disturbi alimentari. La sua missione principale è promuovere la solidarietà sociale attraverso diverse attività volte a migliorare la qualità della vita dei pazienti.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Nasce come Forum di auto aiuto nel 2003</a:t>
            </a:r>
            <a:b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l’intento di interagire tra pazienti tramite Web e successivamente,</a:t>
            </a:r>
            <a:b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 presenza più attiva e reale sul territorio con la costituzione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gruppi di mutuo auto aiuto </a:t>
            </a:r>
          </a:p>
          <a:p>
            <a:pPr algn="ctr">
              <a:spcBef>
                <a:spcPts val="0"/>
              </a:spcBef>
            </a:pPr>
            <a:endParaRPr lang="it-IT" sz="2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804D454-16E9-0D14-FF55-0ECF29098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599" y="5932438"/>
            <a:ext cx="8638802" cy="610725"/>
          </a:xfrm>
          <a:prstGeom prst="rect">
            <a:avLst/>
          </a:prstGeom>
        </p:spPr>
      </p:pic>
      <p:pic>
        <p:nvPicPr>
          <p:cNvPr id="3" name="Segnaposto contenuto 3" descr="Immagine che contiene edificio, persona, uomo, esterni&#10;&#10;Descrizione generata automaticamente">
            <a:extLst>
              <a:ext uri="{FF2B5EF4-FFF2-40B4-BE49-F238E27FC236}">
                <a16:creationId xmlns:a16="http://schemas.microsoft.com/office/drawing/2014/main" id="{A373D4C0-B982-A0E6-AB1D-E30BB502E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01" y="2233649"/>
            <a:ext cx="2691081" cy="201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03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71F3C-2210-EB32-29C1-D729DD52D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A7FD773C-1BD4-E358-65C0-F351C3B72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45" y="799181"/>
            <a:ext cx="6466901" cy="4676202"/>
          </a:xfrm>
        </p:spPr>
        <p:txBody>
          <a:bodyPr rtlCol="0">
            <a:normAutofit/>
          </a:bodyPr>
          <a:lstStyle/>
          <a:p>
            <a:pPr rtl="0"/>
            <a:br>
              <a:rPr lang="it-IT" sz="4900" dirty="0">
                <a:solidFill>
                  <a:schemeClr val="tx1"/>
                </a:solidFill>
              </a:rPr>
            </a:b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FCFFFFF-9BBD-46BC-AF4F-940A0A33F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smtClean="0"/>
              <a:pPr rtl="0"/>
              <a:t>3</a:t>
            </a:fld>
            <a:endParaRPr lang="it-IT"/>
          </a:p>
        </p:txBody>
      </p:sp>
      <p:sp>
        <p:nvSpPr>
          <p:cNvPr id="2" name="Titolo 27">
            <a:extLst>
              <a:ext uri="{FF2B5EF4-FFF2-40B4-BE49-F238E27FC236}">
                <a16:creationId xmlns:a16="http://schemas.microsoft.com/office/drawing/2014/main" id="{E13F4E39-C12A-E60E-4A91-448FCF8964A6}"/>
              </a:ext>
            </a:extLst>
          </p:cNvPr>
          <p:cNvSpPr txBox="1">
            <a:spLocks/>
          </p:cNvSpPr>
          <p:nvPr/>
        </p:nvSpPr>
        <p:spPr>
          <a:xfrm>
            <a:off x="5955902" y="544553"/>
            <a:ext cx="5669764" cy="51598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2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Giornalmente gestiamo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moderiamo 2 grandi gruppi </a:t>
            </a:r>
            <a:b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«Amici Obesi» e «La chiusura del cerchio» per un totale di 23.000 utenti</a:t>
            </a:r>
            <a:b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luoghi di scambio opinioni,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confronto e supporto ad uso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esclusivo dei pazienti.</a:t>
            </a:r>
            <a:b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AMICI OBESI ONLUS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 la pagina aperta al pubblico</a:t>
            </a:r>
            <a:r>
              <a:rPr lang="it-IT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it-IT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endParaRPr lang="it-IT" sz="2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9F98BD8-83BB-3972-A170-B2EE6ECBE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599" y="5972882"/>
            <a:ext cx="8638802" cy="61072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EE40AC2-174B-90B4-228C-2D2E90AC7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34" y="893642"/>
            <a:ext cx="5073911" cy="9779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C28B27E-436C-32F1-7D5C-2E19FBEE6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180" y="2586433"/>
            <a:ext cx="4667490" cy="132086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860CDB8-A671-2B9A-86A1-A7D4B110CB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140" y="4459331"/>
            <a:ext cx="3848298" cy="101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61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510A9-AF43-232E-6704-BAC12B28A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3C36ECFE-4D16-F87E-E61D-C9B0B78F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902" y="728494"/>
            <a:ext cx="6466901" cy="4676202"/>
          </a:xfrm>
        </p:spPr>
        <p:txBody>
          <a:bodyPr rtlCol="0">
            <a:normAutofit/>
          </a:bodyPr>
          <a:lstStyle/>
          <a:p>
            <a:pPr rtl="0"/>
            <a:br>
              <a:rPr lang="it-IT" sz="4900" dirty="0">
                <a:solidFill>
                  <a:schemeClr val="tx1"/>
                </a:solidFill>
              </a:rPr>
            </a:b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83C69F7-96F7-1D69-1EEF-DAFDF7DE9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smtClean="0"/>
              <a:pPr rtl="0"/>
              <a:t>4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31781A7-3C11-55A5-54EB-44B8B3E8B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46" y="2263720"/>
            <a:ext cx="4267200" cy="1981200"/>
          </a:xfrm>
          <a:prstGeom prst="rect">
            <a:avLst/>
          </a:prstGeom>
        </p:spPr>
      </p:pic>
      <p:sp>
        <p:nvSpPr>
          <p:cNvPr id="4" name="Titolo 27">
            <a:extLst>
              <a:ext uri="{FF2B5EF4-FFF2-40B4-BE49-F238E27FC236}">
                <a16:creationId xmlns:a16="http://schemas.microsoft.com/office/drawing/2014/main" id="{3F8F06DC-35BF-6B43-1B34-0C4C3A3263E4}"/>
              </a:ext>
            </a:extLst>
          </p:cNvPr>
          <p:cNvSpPr txBox="1">
            <a:spLocks/>
          </p:cNvSpPr>
          <p:nvPr/>
        </p:nvSpPr>
        <p:spPr>
          <a:xfrm>
            <a:off x="6080967" y="788790"/>
            <a:ext cx="5977683" cy="2949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2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olo 27">
            <a:extLst>
              <a:ext uri="{FF2B5EF4-FFF2-40B4-BE49-F238E27FC236}">
                <a16:creationId xmlns:a16="http://schemas.microsoft.com/office/drawing/2014/main" id="{C0ECA5B2-1363-4F07-CCC3-244133DE3609}"/>
              </a:ext>
            </a:extLst>
          </p:cNvPr>
          <p:cNvSpPr txBox="1">
            <a:spLocks/>
          </p:cNvSpPr>
          <p:nvPr/>
        </p:nvSpPr>
        <p:spPr>
          <a:xfrm>
            <a:off x="5345133" y="331029"/>
            <a:ext cx="6640286" cy="5612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2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A5930C3-BB4D-8559-D990-537084DB3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159" y="6058819"/>
            <a:ext cx="8638802" cy="61072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3BB9252-693A-F3D6-E939-BA99789B0873}"/>
              </a:ext>
            </a:extLst>
          </p:cNvPr>
          <p:cNvSpPr txBox="1"/>
          <p:nvPr/>
        </p:nvSpPr>
        <p:spPr>
          <a:xfrm>
            <a:off x="4898571" y="524681"/>
            <a:ext cx="6346372" cy="5380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Informazione e sensibilizzazione:</a:t>
            </a:r>
            <a:r>
              <a:rPr lang="it-IT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Produzione e distribuzione di materiali informativi sulle varie tipologie di trattamento dell'obesità, inclusi aspetti nutrizionali, psicologici, terapie farmacologiche e chirurgia bariatrica.</a:t>
            </a:r>
            <a:br>
              <a:rPr lang="it-IT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it-IT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Organizzazione di incontri:</a:t>
            </a:r>
            <a: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Eventi con professionisti del settore medico per discutere i principali percorsi di cura e affrontare le patologie correlate all'obesità. </a:t>
            </a:r>
            <a:b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it-I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Supporto tra pari:</a:t>
            </a:r>
            <a: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Promozione dello scambio di contatti tra pazienti obesi ed ex-obesi per favorire l'auto-aiuto e rompere il silenzio e l'isolamento spesso associati a questi disturbi. </a:t>
            </a:r>
            <a:r>
              <a:rPr lang="it-IT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​</a:t>
            </a:r>
            <a:br>
              <a:rPr lang="it-IT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it-I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Diffusione di informazioni sulle strutture sanitarie: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Fornitura di dettagli sulle strutture italiane che offrono assistenza terapeutica per i disturbi alimentari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0389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18DA4-5DC8-1ED3-6AC5-378113381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255F7459-9304-4696-E582-83DBDB501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45" y="799181"/>
            <a:ext cx="6466901" cy="4676202"/>
          </a:xfrm>
        </p:spPr>
        <p:txBody>
          <a:bodyPr rtlCol="0">
            <a:normAutofit/>
          </a:bodyPr>
          <a:lstStyle/>
          <a:p>
            <a:pPr rtl="0"/>
            <a:br>
              <a:rPr lang="it-IT" sz="4900" dirty="0">
                <a:solidFill>
                  <a:schemeClr val="tx1"/>
                </a:solidFill>
              </a:rPr>
            </a:b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4C572D1-A504-DA23-800C-BC01F487D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smtClean="0"/>
              <a:pPr rtl="0"/>
              <a:t>5</a:t>
            </a:fld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7FEF92D-75DF-70FC-118B-DBA228FACC17}"/>
              </a:ext>
            </a:extLst>
          </p:cNvPr>
          <p:cNvSpPr txBox="1"/>
          <p:nvPr/>
        </p:nvSpPr>
        <p:spPr>
          <a:xfrm>
            <a:off x="315785" y="3072065"/>
            <a:ext cx="11742865" cy="2065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Rompere il silenzio sui disturbi alimentari:</a:t>
            </a:r>
            <a:r>
              <a:rPr lang="it-IT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Contrastare i pregiudizi che vedono le persone obese come prive di autocontrollo, promuovendo la comprensione dell'obesità come una malattia complessa.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Fornire supporto e orientamento:</a:t>
            </a:r>
            <a:r>
              <a:rPr lang="it-IT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Accompagnare le persone nel loro percorso verso una vita più sana ed equilibrata, offrendo assistenza e risorse adeguate.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Collaborare con le istituzioni:</a:t>
            </a:r>
            <a:r>
              <a:rPr lang="it-IT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Lavorare a stretto contatto con enti governativi e aziende per ottenere il riconoscimento dell'obesità come malattia e garantire un supporto istituzionale costante.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FDCAD3B-A7BB-3251-FBF4-46403ED72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581" y="5916777"/>
            <a:ext cx="8638802" cy="610725"/>
          </a:xfrm>
          <a:prstGeom prst="rect">
            <a:avLst/>
          </a:prstGeom>
        </p:spPr>
      </p:pic>
      <p:pic>
        <p:nvPicPr>
          <p:cNvPr id="3" name="Segnaposto contenuto 1">
            <a:extLst>
              <a:ext uri="{FF2B5EF4-FFF2-40B4-BE49-F238E27FC236}">
                <a16:creationId xmlns:a16="http://schemas.microsoft.com/office/drawing/2014/main" id="{84896A1E-0132-79DA-D311-09E6C3F28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725" y="22945"/>
            <a:ext cx="5725161" cy="289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06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77F03-E5BE-5664-B95C-BF99C8344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4C6340E3-D4C8-1371-CC97-3EEA62DA3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45" y="799181"/>
            <a:ext cx="6466901" cy="4676202"/>
          </a:xfrm>
        </p:spPr>
        <p:txBody>
          <a:bodyPr rtlCol="0">
            <a:normAutofit/>
          </a:bodyPr>
          <a:lstStyle/>
          <a:p>
            <a:pPr rtl="0"/>
            <a:br>
              <a:rPr lang="it-IT" sz="4900" dirty="0">
                <a:solidFill>
                  <a:schemeClr val="tx1"/>
                </a:solidFill>
              </a:rPr>
            </a:b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727DB7C-8F30-E53B-5993-A97AD33E31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smtClean="0"/>
              <a:pPr rtl="0"/>
              <a:t>6</a:t>
            </a:fld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E128DD-68B3-42F8-6EAE-36B6D8404530}"/>
              </a:ext>
            </a:extLst>
          </p:cNvPr>
          <p:cNvSpPr txBox="1"/>
          <p:nvPr/>
        </p:nvSpPr>
        <p:spPr>
          <a:xfrm>
            <a:off x="431074" y="257073"/>
            <a:ext cx="11529505" cy="4284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it-IT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it-IT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Forniamo informazioni sulle diverse tipologie di trattamento dell’obesità</a:t>
            </a:r>
          </a:p>
          <a:p>
            <a:pPr algn="ctr">
              <a:lnSpc>
                <a:spcPct val="150000"/>
              </a:lnSpc>
            </a:pPr>
            <a:r>
              <a:rPr lang="it-IT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(percorsi nutrizionali e psicologici, chirurgia bariatrica, terapie farmacologiche)</a:t>
            </a:r>
          </a:p>
          <a:p>
            <a:pPr algn="ctr">
              <a:lnSpc>
                <a:spcPct val="150000"/>
              </a:lnSpc>
            </a:pPr>
            <a:r>
              <a:rPr lang="it-IT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senza mai sostituirci al professionista che prenderà in carico il paziente.</a:t>
            </a:r>
            <a:br>
              <a:rPr lang="it-IT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informazioni che divulghiamo vengono, oltre che dalla nostra esperienza personale, anche grazie alla formazione gentilmente offertaci dalle principali</a:t>
            </a:r>
          </a:p>
          <a:p>
            <a:pPr algn="ctr">
              <a:lnSpc>
                <a:spcPct val="150000"/>
              </a:lnSpc>
            </a:pPr>
            <a:r>
              <a:rPr lang="it-IT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Società Scientifiche  come SIO, SICOB e ADI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1D6455A-D79D-B42F-6EBA-EC5B3E90B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425" y="6017491"/>
            <a:ext cx="8638802" cy="610725"/>
          </a:xfrm>
          <a:prstGeom prst="rect">
            <a:avLst/>
          </a:prstGeom>
        </p:spPr>
      </p:pic>
      <p:pic>
        <p:nvPicPr>
          <p:cNvPr id="6" name="Segnaposto contenuto 3" descr="Immagine che contiene acqua, sport, sport acquatico, nuotando&#10;&#10;Descrizione generata automaticamente">
            <a:extLst>
              <a:ext uri="{FF2B5EF4-FFF2-40B4-BE49-F238E27FC236}">
                <a16:creationId xmlns:a16="http://schemas.microsoft.com/office/drawing/2014/main" id="{E85F8BF7-1483-8364-577A-4AE3A8ADE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45" y="4112643"/>
            <a:ext cx="2743200" cy="183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81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BE4B2-57B5-631D-5696-6902BF3E2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9D47BEF7-7318-FBA5-AFF5-AEC1A5D36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45" y="799181"/>
            <a:ext cx="6466901" cy="4676202"/>
          </a:xfrm>
        </p:spPr>
        <p:txBody>
          <a:bodyPr rtlCol="0">
            <a:normAutofit/>
          </a:bodyPr>
          <a:lstStyle/>
          <a:p>
            <a:pPr rtl="0"/>
            <a:br>
              <a:rPr lang="it-IT" sz="4900" dirty="0">
                <a:solidFill>
                  <a:schemeClr val="tx1"/>
                </a:solidFill>
              </a:rPr>
            </a:b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763B76E-1B2E-DC7D-B78D-BAC4C251A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smtClean="0"/>
              <a:pPr rtl="0"/>
              <a:t>7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3BC8A8-2E7E-3920-E5EB-49C8871A016B}"/>
              </a:ext>
            </a:extLst>
          </p:cNvPr>
          <p:cNvSpPr txBox="1"/>
          <p:nvPr/>
        </p:nvSpPr>
        <p:spPr>
          <a:xfrm>
            <a:off x="331247" y="928985"/>
            <a:ext cx="11529505" cy="4669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it-IT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Promuoviamo campagne di sensibilizzazione</a:t>
            </a:r>
          </a:p>
          <a:p>
            <a:pPr algn="ctr">
              <a:lnSpc>
                <a:spcPct val="150000"/>
              </a:lnSpc>
            </a:pPr>
            <a:r>
              <a:rPr lang="it-IT" sz="2300" dirty="0">
                <a:latin typeface="Calibri" panose="020F0502020204030204" pitchFamily="34" charset="0"/>
                <a:cs typeface="Calibri" panose="020F0502020204030204" pitchFamily="34" charset="0"/>
              </a:rPr>
              <a:t>che coinvolgano la cittadinanza, le istituzioni, </a:t>
            </a:r>
          </a:p>
          <a:p>
            <a:pPr algn="ctr">
              <a:lnSpc>
                <a:spcPct val="150000"/>
              </a:lnSpc>
            </a:pPr>
            <a:r>
              <a:rPr lang="it-IT" sz="2300" dirty="0">
                <a:latin typeface="Calibri" panose="020F0502020204030204" pitchFamily="34" charset="0"/>
                <a:cs typeface="Calibri" panose="020F0502020204030204" pitchFamily="34" charset="0"/>
              </a:rPr>
              <a:t>le società scientifiche,  le persone con obesità ed i loro famigliari</a:t>
            </a:r>
            <a:br>
              <a:rPr lang="it-IT" sz="2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300" dirty="0">
                <a:latin typeface="Calibri" panose="020F0502020204030204" pitchFamily="34" charset="0"/>
                <a:cs typeface="Calibri" panose="020F0502020204030204" pitchFamily="34" charset="0"/>
              </a:rPr>
              <a:t>Combattiamo lo stigma ed il body </a:t>
            </a:r>
            <a:r>
              <a:rPr lang="it-IT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shaming</a:t>
            </a:r>
            <a:r>
              <a:rPr lang="it-IT" sz="2300" dirty="0">
                <a:latin typeface="Calibri" panose="020F0502020204030204" pitchFamily="34" charset="0"/>
                <a:cs typeface="Calibri" panose="020F0502020204030204" pitchFamily="34" charset="0"/>
              </a:rPr>
              <a:t> in modo serio, affinché nessuno</a:t>
            </a:r>
            <a:br>
              <a:rPr lang="it-IT" sz="2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300" dirty="0">
                <a:latin typeface="Calibri" panose="020F0502020204030204" pitchFamily="34" charset="0"/>
                <a:cs typeface="Calibri" panose="020F0502020204030204" pitchFamily="34" charset="0"/>
              </a:rPr>
              <a:t> si senta discriminato bensì compreso</a:t>
            </a:r>
            <a:br>
              <a:rPr lang="it-IT" sz="2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300" dirty="0">
                <a:latin typeface="Calibri" panose="020F0502020204030204" pitchFamily="34" charset="0"/>
                <a:cs typeface="Calibri" panose="020F0502020204030204" pitchFamily="34" charset="0"/>
              </a:rPr>
              <a:t>Proteggiamo e garantiamo i diritti delle persone che convivono con obesità</a:t>
            </a:r>
            <a:br>
              <a:rPr lang="it-IT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it-IT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DF103D0-D873-F837-791F-0AA6EE73C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599" y="6058819"/>
            <a:ext cx="8638802" cy="61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14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C4F2E-5BA0-A2A8-1965-962FC642E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AF0E4FDD-6F03-CF2E-1C45-F560CC7CD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45" y="799181"/>
            <a:ext cx="6466901" cy="4676202"/>
          </a:xfrm>
        </p:spPr>
        <p:txBody>
          <a:bodyPr rtlCol="0">
            <a:normAutofit/>
          </a:bodyPr>
          <a:lstStyle/>
          <a:p>
            <a:pPr rtl="0"/>
            <a:br>
              <a:rPr lang="it-IT" sz="4900" dirty="0">
                <a:solidFill>
                  <a:schemeClr val="tx1"/>
                </a:solidFill>
              </a:rPr>
            </a:b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68C7EB5-1ED4-5F48-10AA-CFE043B732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smtClean="0"/>
              <a:pPr rtl="0"/>
              <a:t>8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FDDB656-C8B3-C6F1-F1FC-1FC4E20A9E62}"/>
              </a:ext>
            </a:extLst>
          </p:cNvPr>
          <p:cNvSpPr txBox="1"/>
          <p:nvPr/>
        </p:nvSpPr>
        <p:spPr>
          <a:xfrm>
            <a:off x="331247" y="928985"/>
            <a:ext cx="11529505" cy="3704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it-IT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ABBIAMO LAVORATO ATTIVAMENTE CON LE ISTITUZIONI</a:t>
            </a:r>
            <a:b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 IL GRUPPO INTERPARLAMENTARE DIABETE ED OBESITA’</a:t>
            </a:r>
            <a:b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ALLA COSTRUZIONE E PRESENTAZIONE DEL DISEGNO DI LEGGE n.741 on. PELLA:</a:t>
            </a:r>
            <a:b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1° legge al mondo per l’OBESITA’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271E23E-9522-E6A4-0887-6F8F44001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599" y="6058819"/>
            <a:ext cx="8638802" cy="61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65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1A439-FE90-EDFB-B2B2-B73130CD8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C1D5131C-9B8C-C560-3DF2-670BAD4F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45" y="799181"/>
            <a:ext cx="6466901" cy="4676202"/>
          </a:xfrm>
        </p:spPr>
        <p:txBody>
          <a:bodyPr rtlCol="0">
            <a:normAutofit/>
          </a:bodyPr>
          <a:lstStyle/>
          <a:p>
            <a:pPr rtl="0"/>
            <a:br>
              <a:rPr lang="it-IT" sz="4900" dirty="0">
                <a:solidFill>
                  <a:schemeClr val="tx1"/>
                </a:solidFill>
              </a:rPr>
            </a:b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4773476-F418-70BC-C040-FC804ACEA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smtClean="0"/>
              <a:pPr rtl="0"/>
              <a:t>9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DF0EF81-705E-8CAF-7919-4B50987CE319}"/>
              </a:ext>
            </a:extLst>
          </p:cNvPr>
          <p:cNvSpPr txBox="1"/>
          <p:nvPr/>
        </p:nvSpPr>
        <p:spPr>
          <a:xfrm>
            <a:off x="328910" y="283031"/>
            <a:ext cx="11362347" cy="7313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/>
              <a:t>OBIETTIVO DELLA LEGGE PELLA -  i 6 principali punti</a:t>
            </a:r>
          </a:p>
          <a:p>
            <a:pPr algn="ctr">
              <a:lnSpc>
                <a:spcPct val="150000"/>
              </a:lnSpc>
            </a:pPr>
            <a:endParaRPr lang="it-IT" sz="2400" dirty="0"/>
          </a:p>
          <a:p>
            <a:pPr>
              <a:spcAft>
                <a:spcPts val="600"/>
              </a:spcAft>
            </a:pPr>
            <a:r>
              <a:rPr lang="it-IT" sz="20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1 - </a:t>
            </a:r>
            <a:r>
              <a:rPr lang="it-IT" sz="24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Riconoscimento dell'obesità come malattia cronica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consentendo ai pazienti di accedere</a:t>
            </a:r>
          </a:p>
          <a:p>
            <a:pPr>
              <a:spcAft>
                <a:spcPts val="600"/>
              </a:spcAft>
            </a:pPr>
            <a:r>
              <a:rPr lang="it-IT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cure e trattamenti specifici attraverso il Servizio Sanitario Nazionale (SSN). </a:t>
            </a:r>
          </a:p>
          <a:p>
            <a:pPr>
              <a:spcAft>
                <a:spcPts val="600"/>
              </a:spcAft>
            </a:pPr>
            <a:endParaRPr lang="it-IT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it-IT" sz="2400" b="1" dirty="0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2 - Inclusione nei Livelli Essenziali di Assistenza (LEA): 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 prestazioni sanitarie per il</a:t>
            </a:r>
          </a:p>
          <a:p>
            <a:pPr>
              <a:spcAft>
                <a:spcPts val="600"/>
              </a:spcAft>
            </a:pPr>
            <a:r>
              <a:rPr lang="it-IT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trattamento dell'obesità, comprese visite specialistiche, esami diagnostici, farmaci innovativi e interventi di</a:t>
            </a:r>
          </a:p>
          <a:p>
            <a:pPr>
              <a:spcAft>
                <a:spcPts val="600"/>
              </a:spcAft>
            </a:pPr>
            <a:r>
              <a:rPr lang="it-IT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chirurgia bariatrica, saranno garantite su tutto il territorio nazionale attraverso l'inserimento nei LEA</a:t>
            </a:r>
          </a:p>
          <a:p>
            <a:pPr>
              <a:spcAft>
                <a:spcPts val="600"/>
              </a:spcAft>
            </a:pPr>
            <a:endParaRPr lang="it-IT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it-IT" sz="2400" b="1" dirty="0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3 - Finanziamento di programmi di sensibilizzazione : 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Viene previsto il finanziamento di</a:t>
            </a:r>
          </a:p>
          <a:p>
            <a:pPr>
              <a:spcAft>
                <a:spcPts val="600"/>
              </a:spcAft>
            </a:pPr>
            <a:r>
              <a:rPr lang="it-IT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programmi volti a sensibilizzare la popolazione sull'importanza di una corretta alimentazione e dell'attività</a:t>
            </a:r>
          </a:p>
          <a:p>
            <a:pPr>
              <a:spcAft>
                <a:spcPts val="600"/>
              </a:spcAft>
            </a:pPr>
            <a:r>
              <a:rPr lang="it-IT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fisica, promuovendo stili di vita sani fin dall'infanzia.</a:t>
            </a:r>
          </a:p>
          <a:p>
            <a:pPr>
              <a:lnSpc>
                <a:spcPct val="150000"/>
              </a:lnSpc>
            </a:pPr>
            <a:endParaRPr lang="it-IT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it-IT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it-IT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it-IT" sz="2400" dirty="0"/>
              <a:t>                            </a:t>
            </a:r>
          </a:p>
          <a:p>
            <a:pPr algn="ctr">
              <a:lnSpc>
                <a:spcPct val="150000"/>
              </a:lnSpc>
            </a:pPr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FAAA487-54AD-AC71-F0EB-CC29FCEED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599" y="6058819"/>
            <a:ext cx="8638802" cy="61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77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Minimalist Presentation">
      <a:dk1>
        <a:sysClr val="windowText" lastClr="000000"/>
      </a:dk1>
      <a:lt1>
        <a:sysClr val="window" lastClr="FFFFFF"/>
      </a:lt1>
      <a:dk2>
        <a:srgbClr val="ABABAB"/>
      </a:dk2>
      <a:lt2>
        <a:srgbClr val="F2F1EE"/>
      </a:lt2>
      <a:accent1>
        <a:srgbClr val="D8D2CD"/>
      </a:accent1>
      <a:accent2>
        <a:srgbClr val="C0C9C2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Biome Light"/>
        <a:ea typeface=""/>
        <a:cs typeface=""/>
      </a:majorFont>
      <a:minorFont>
        <a:latin typeface="Biom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839874_TF16411245_Win32" id="{C7F4B48F-B4FF-424F-8856-A448FA925937}" vid="{F605E75F-E656-4F10-9111-30C79CB36607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A10211-FBDE-44DA-8AD6-29E596B297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976319-4513-485C-AD3A-E56C39927A38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6A1B7BBB-8F46-4BA8-85EC-2ECC1D2E32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{CC358FFE-787A-40ED-AFB1-179882075D3C}tf16411245_win32</Template>
  <TotalTime>972</TotalTime>
  <Words>983</Words>
  <Application>Microsoft Office PowerPoint</Application>
  <PresentationFormat>Widescreen</PresentationFormat>
  <Paragraphs>131</Paragraphs>
  <Slides>15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Aptos</vt:lpstr>
      <vt:lpstr>Arial</vt:lpstr>
      <vt:lpstr>Biome Light</vt:lpstr>
      <vt:lpstr>Calibri</vt:lpstr>
      <vt:lpstr>Symbol</vt:lpstr>
      <vt:lpstr>Tema di Office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Iris Zani AMICI OBESI ONLUS  Associazione Nazionale pazienti     Baveno, 6-7 Ottobre 2022</dc:title>
  <dc:creator>IRIS CATERINA</dc:creator>
  <cp:lastModifiedBy>Zani Iris Caterina (Grids IT LOM)</cp:lastModifiedBy>
  <cp:revision>24</cp:revision>
  <dcterms:created xsi:type="dcterms:W3CDTF">2022-10-04T21:27:16Z</dcterms:created>
  <dcterms:modified xsi:type="dcterms:W3CDTF">2025-04-26T23:12:54Z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797ad33d-ed35-43c0-b526-22bc83c17deb_Enabled">
    <vt:lpwstr>true</vt:lpwstr>
  </property>
  <property fmtid="{D5CDD505-2E9C-101B-9397-08002B2CF9AE}" pid="4" name="MSIP_Label_797ad33d-ed35-43c0-b526-22bc83c17deb_SetDate">
    <vt:lpwstr>2023-04-04T11:57:58Z</vt:lpwstr>
  </property>
  <property fmtid="{D5CDD505-2E9C-101B-9397-08002B2CF9AE}" pid="5" name="MSIP_Label_797ad33d-ed35-43c0-b526-22bc83c17deb_Method">
    <vt:lpwstr>Standard</vt:lpwstr>
  </property>
  <property fmtid="{D5CDD505-2E9C-101B-9397-08002B2CF9AE}" pid="6" name="MSIP_Label_797ad33d-ed35-43c0-b526-22bc83c17deb_Name">
    <vt:lpwstr>797ad33d-ed35-43c0-b526-22bc83c17deb</vt:lpwstr>
  </property>
  <property fmtid="{D5CDD505-2E9C-101B-9397-08002B2CF9AE}" pid="7" name="MSIP_Label_797ad33d-ed35-43c0-b526-22bc83c17deb_SiteId">
    <vt:lpwstr>d539d4bf-5610-471a-afc2-1c76685cfefa</vt:lpwstr>
  </property>
  <property fmtid="{D5CDD505-2E9C-101B-9397-08002B2CF9AE}" pid="8" name="MSIP_Label_797ad33d-ed35-43c0-b526-22bc83c17deb_ActionId">
    <vt:lpwstr>e156c3b6-f8ae-4b61-b499-87e2809d8f59</vt:lpwstr>
  </property>
  <property fmtid="{D5CDD505-2E9C-101B-9397-08002B2CF9AE}" pid="9" name="MSIP_Label_797ad33d-ed35-43c0-b526-22bc83c17deb_ContentBits">
    <vt:lpwstr>1</vt:lpwstr>
  </property>
</Properties>
</file>